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bookmarkIdSeed="2">
  <p:sldMasterIdLst>
    <p:sldMasterId id="2147483648" r:id="rId1"/>
    <p:sldMasterId id="2147483660" r:id="rId2"/>
  </p:sldMasterIdLst>
  <p:notesMasterIdLst>
    <p:notesMasterId r:id="rId48"/>
  </p:notesMasterIdLst>
  <p:sldIdLst>
    <p:sldId id="276" r:id="rId3"/>
    <p:sldId id="458" r:id="rId4"/>
    <p:sldId id="513" r:id="rId5"/>
    <p:sldId id="541" r:id="rId6"/>
    <p:sldId id="576" r:id="rId7"/>
    <p:sldId id="577" r:id="rId8"/>
    <p:sldId id="559" r:id="rId9"/>
    <p:sldId id="560" r:id="rId10"/>
    <p:sldId id="562" r:id="rId11"/>
    <p:sldId id="544" r:id="rId12"/>
    <p:sldId id="545" r:id="rId13"/>
    <p:sldId id="542" r:id="rId14"/>
    <p:sldId id="501" r:id="rId15"/>
    <p:sldId id="543" r:id="rId16"/>
    <p:sldId id="547" r:id="rId17"/>
    <p:sldId id="549" r:id="rId18"/>
    <p:sldId id="548" r:id="rId19"/>
    <p:sldId id="561" r:id="rId20"/>
    <p:sldId id="551" r:id="rId21"/>
    <p:sldId id="553" r:id="rId22"/>
    <p:sldId id="554" r:id="rId23"/>
    <p:sldId id="570" r:id="rId24"/>
    <p:sldId id="527" r:id="rId25"/>
    <p:sldId id="537" r:id="rId26"/>
    <p:sldId id="536" r:id="rId27"/>
    <p:sldId id="539" r:id="rId28"/>
    <p:sldId id="540" r:id="rId29"/>
    <p:sldId id="555" r:id="rId30"/>
    <p:sldId id="556" r:id="rId31"/>
    <p:sldId id="566" r:id="rId32"/>
    <p:sldId id="558" r:id="rId33"/>
    <p:sldId id="565" r:id="rId34"/>
    <p:sldId id="564" r:id="rId35"/>
    <p:sldId id="563" r:id="rId36"/>
    <p:sldId id="510" r:id="rId37"/>
    <p:sldId id="573" r:id="rId38"/>
    <p:sldId id="512" r:id="rId39"/>
    <p:sldId id="571" r:id="rId40"/>
    <p:sldId id="534" r:id="rId41"/>
    <p:sldId id="575" r:id="rId42"/>
    <p:sldId id="574" r:id="rId43"/>
    <p:sldId id="425" r:id="rId44"/>
    <p:sldId id="507" r:id="rId45"/>
    <p:sldId id="524" r:id="rId46"/>
    <p:sldId id="270" r:id="rId47"/>
  </p:sldIdLst>
  <p:sldSz cx="9144000" cy="5143500" type="screen16x9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Calibri" pitchFamily="34" charset="0"/>
        <a:cs typeface="Calibri" pitchFamily="34" charset="0"/>
        <a:sym typeface="Calibri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6CCFF"/>
    <a:srgbClr val="3399FF"/>
    <a:srgbClr val="F21212"/>
    <a:srgbClr val="1A0000"/>
    <a:srgbClr val="FFFFFF"/>
    <a:srgbClr val="2FC9FF"/>
    <a:srgbClr val="CED23A"/>
    <a:srgbClr val="0099FF"/>
    <a:srgbClr val="FF5050"/>
    <a:srgbClr val="28B2C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76" autoAdjust="0"/>
    <p:restoredTop sz="94595" autoAdjust="0"/>
  </p:normalViewPr>
  <p:slideViewPr>
    <p:cSldViewPr>
      <p:cViewPr>
        <p:scale>
          <a:sx n="125" d="100"/>
          <a:sy n="125" d="100"/>
        </p:scale>
        <p:origin x="-114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D4EBA8-5842-47E0-AB85-7EB71A9CF48C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0"/>
      <dgm:spPr/>
    </dgm:pt>
    <dgm:pt modelId="{A82C753D-0122-4390-88FA-6F719A9F09BA}">
      <dgm:prSet phldrT="[Текст]" phldr="1"/>
      <dgm:spPr/>
      <dgm:t>
        <a:bodyPr/>
        <a:lstStyle/>
        <a:p>
          <a:endParaRPr lang="ru-RU" dirty="0"/>
        </a:p>
      </dgm:t>
    </dgm:pt>
    <dgm:pt modelId="{EEC4E1C4-90CB-49E3-B9B1-87DEAEEE3330}" type="parTrans" cxnId="{A7AB12D5-4100-43E8-ABF9-F53DF76A8CF0}">
      <dgm:prSet/>
      <dgm:spPr/>
      <dgm:t>
        <a:bodyPr/>
        <a:lstStyle/>
        <a:p>
          <a:endParaRPr lang="ru-RU"/>
        </a:p>
      </dgm:t>
    </dgm:pt>
    <dgm:pt modelId="{2D2F6327-F751-4B98-A8B0-30A7AACA4F95}" type="sibTrans" cxnId="{A7AB12D5-4100-43E8-ABF9-F53DF76A8CF0}">
      <dgm:prSet/>
      <dgm:spPr/>
      <dgm:t>
        <a:bodyPr/>
        <a:lstStyle/>
        <a:p>
          <a:endParaRPr lang="ru-RU"/>
        </a:p>
      </dgm:t>
    </dgm:pt>
    <dgm:pt modelId="{86EB8B26-EF39-4B69-9ED9-0A4DCDA28B1D}">
      <dgm:prSet phldrT="[Текст]" phldr="1"/>
      <dgm:spPr/>
      <dgm:t>
        <a:bodyPr/>
        <a:lstStyle/>
        <a:p>
          <a:endParaRPr lang="ru-RU" dirty="0"/>
        </a:p>
      </dgm:t>
    </dgm:pt>
    <dgm:pt modelId="{595406AC-4C21-43B4-8ADC-66E7F0CD491B}" type="parTrans" cxnId="{519E0BDC-0773-41A9-9673-E5C50F5D8D19}">
      <dgm:prSet/>
      <dgm:spPr/>
      <dgm:t>
        <a:bodyPr/>
        <a:lstStyle/>
        <a:p>
          <a:endParaRPr lang="ru-RU"/>
        </a:p>
      </dgm:t>
    </dgm:pt>
    <dgm:pt modelId="{427A3A4C-FBE7-481D-A0C7-AE3B945A159A}" type="sibTrans" cxnId="{519E0BDC-0773-41A9-9673-E5C50F5D8D19}">
      <dgm:prSet/>
      <dgm:spPr/>
      <dgm:t>
        <a:bodyPr/>
        <a:lstStyle/>
        <a:p>
          <a:endParaRPr lang="ru-RU"/>
        </a:p>
      </dgm:t>
    </dgm:pt>
    <dgm:pt modelId="{55E1863F-49E0-4E96-91C4-F94F046DBBBD}">
      <dgm:prSet phldrT="[Текст]" phldr="1"/>
      <dgm:spPr/>
      <dgm:t>
        <a:bodyPr/>
        <a:lstStyle/>
        <a:p>
          <a:endParaRPr lang="ru-RU" dirty="0"/>
        </a:p>
      </dgm:t>
    </dgm:pt>
    <dgm:pt modelId="{5F3DCCF4-6E9D-41E1-8478-78B6D92E303F}" type="parTrans" cxnId="{D466DEB0-155E-4086-AF7E-59A536A451D3}">
      <dgm:prSet/>
      <dgm:spPr/>
      <dgm:t>
        <a:bodyPr/>
        <a:lstStyle/>
        <a:p>
          <a:endParaRPr lang="ru-RU"/>
        </a:p>
      </dgm:t>
    </dgm:pt>
    <dgm:pt modelId="{4927179D-9AC2-4AF8-AF80-A2423D4C644B}" type="sibTrans" cxnId="{D466DEB0-155E-4086-AF7E-59A536A451D3}">
      <dgm:prSet/>
      <dgm:spPr/>
      <dgm:t>
        <a:bodyPr/>
        <a:lstStyle/>
        <a:p>
          <a:endParaRPr lang="ru-RU"/>
        </a:p>
      </dgm:t>
    </dgm:pt>
    <dgm:pt modelId="{654334E0-17D4-4381-BA13-CDA13BE7B447}" type="pres">
      <dgm:prSet presAssocID="{CED4EBA8-5842-47E0-AB85-7EB71A9CF48C}" presName="compositeShape" presStyleCnt="0">
        <dgm:presLayoutVars>
          <dgm:dir/>
          <dgm:resizeHandles/>
        </dgm:presLayoutVars>
      </dgm:prSet>
      <dgm:spPr/>
    </dgm:pt>
    <dgm:pt modelId="{0811B096-119D-46BF-8232-BFBADB609302}" type="pres">
      <dgm:prSet presAssocID="{CED4EBA8-5842-47E0-AB85-7EB71A9CF48C}" presName="pyramid" presStyleLbl="node1" presStyleIdx="0" presStyleCnt="1"/>
      <dgm:spPr/>
    </dgm:pt>
    <dgm:pt modelId="{7C1EC85F-1EA7-42BD-8D64-AC6D19C02562}" type="pres">
      <dgm:prSet presAssocID="{CED4EBA8-5842-47E0-AB85-7EB71A9CF48C}" presName="theList" presStyleCnt="0"/>
      <dgm:spPr/>
    </dgm:pt>
    <dgm:pt modelId="{11F02FED-9DB6-4046-8C60-663529AC6FCE}" type="pres">
      <dgm:prSet presAssocID="{A82C753D-0122-4390-88FA-6F719A9F09BA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DBE2E-0765-401F-BC17-BDDAE6CCFB1C}" type="pres">
      <dgm:prSet presAssocID="{A82C753D-0122-4390-88FA-6F719A9F09BA}" presName="aSpace" presStyleCnt="0"/>
      <dgm:spPr/>
    </dgm:pt>
    <dgm:pt modelId="{D4B5E754-C8C6-4D2E-B45C-BE412F1819EF}" type="pres">
      <dgm:prSet presAssocID="{86EB8B26-EF39-4B69-9ED9-0A4DCDA28B1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86C06-A0D2-49F4-B23F-C9C98BE83861}" type="pres">
      <dgm:prSet presAssocID="{86EB8B26-EF39-4B69-9ED9-0A4DCDA28B1D}" presName="aSpace" presStyleCnt="0"/>
      <dgm:spPr/>
    </dgm:pt>
    <dgm:pt modelId="{0E37E39B-0042-4FCA-B063-15B0A136E21F}" type="pres">
      <dgm:prSet presAssocID="{55E1863F-49E0-4E96-91C4-F94F046DBBBD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8E8EEF-600E-484F-9348-0D6FD2307B1E}" type="pres">
      <dgm:prSet presAssocID="{55E1863F-49E0-4E96-91C4-F94F046DBBBD}" presName="aSpace" presStyleCnt="0"/>
      <dgm:spPr/>
    </dgm:pt>
  </dgm:ptLst>
  <dgm:cxnLst>
    <dgm:cxn modelId="{0DB20877-0C25-4359-876C-51C388774043}" type="presOf" srcId="{55E1863F-49E0-4E96-91C4-F94F046DBBBD}" destId="{0E37E39B-0042-4FCA-B063-15B0A136E21F}" srcOrd="0" destOrd="0" presId="urn:microsoft.com/office/officeart/2005/8/layout/pyramid2"/>
    <dgm:cxn modelId="{D466DEB0-155E-4086-AF7E-59A536A451D3}" srcId="{CED4EBA8-5842-47E0-AB85-7EB71A9CF48C}" destId="{55E1863F-49E0-4E96-91C4-F94F046DBBBD}" srcOrd="2" destOrd="0" parTransId="{5F3DCCF4-6E9D-41E1-8478-78B6D92E303F}" sibTransId="{4927179D-9AC2-4AF8-AF80-A2423D4C644B}"/>
    <dgm:cxn modelId="{A7AB12D5-4100-43E8-ABF9-F53DF76A8CF0}" srcId="{CED4EBA8-5842-47E0-AB85-7EB71A9CF48C}" destId="{A82C753D-0122-4390-88FA-6F719A9F09BA}" srcOrd="0" destOrd="0" parTransId="{EEC4E1C4-90CB-49E3-B9B1-87DEAEEE3330}" sibTransId="{2D2F6327-F751-4B98-A8B0-30A7AACA4F95}"/>
    <dgm:cxn modelId="{C05023EF-3972-4A38-99CE-55AB7D5DE0C9}" type="presOf" srcId="{CED4EBA8-5842-47E0-AB85-7EB71A9CF48C}" destId="{654334E0-17D4-4381-BA13-CDA13BE7B447}" srcOrd="0" destOrd="0" presId="urn:microsoft.com/office/officeart/2005/8/layout/pyramid2"/>
    <dgm:cxn modelId="{519E0BDC-0773-41A9-9673-E5C50F5D8D19}" srcId="{CED4EBA8-5842-47E0-AB85-7EB71A9CF48C}" destId="{86EB8B26-EF39-4B69-9ED9-0A4DCDA28B1D}" srcOrd="1" destOrd="0" parTransId="{595406AC-4C21-43B4-8ADC-66E7F0CD491B}" sibTransId="{427A3A4C-FBE7-481D-A0C7-AE3B945A159A}"/>
    <dgm:cxn modelId="{6F414280-8D77-4EAE-BED8-766C36FBF4C8}" type="presOf" srcId="{86EB8B26-EF39-4B69-9ED9-0A4DCDA28B1D}" destId="{D4B5E754-C8C6-4D2E-B45C-BE412F1819EF}" srcOrd="0" destOrd="0" presId="urn:microsoft.com/office/officeart/2005/8/layout/pyramid2"/>
    <dgm:cxn modelId="{46D9C366-1E68-4FAA-BB50-12F44C0C457C}" type="presOf" srcId="{A82C753D-0122-4390-88FA-6F719A9F09BA}" destId="{11F02FED-9DB6-4046-8C60-663529AC6FCE}" srcOrd="0" destOrd="0" presId="urn:microsoft.com/office/officeart/2005/8/layout/pyramid2"/>
    <dgm:cxn modelId="{5A3EA259-5CC9-466D-8A4A-E94115FB6C66}" type="presParOf" srcId="{654334E0-17D4-4381-BA13-CDA13BE7B447}" destId="{0811B096-119D-46BF-8232-BFBADB609302}" srcOrd="0" destOrd="0" presId="urn:microsoft.com/office/officeart/2005/8/layout/pyramid2"/>
    <dgm:cxn modelId="{E173751C-3DDB-4C3E-A5F9-282A142EC7E3}" type="presParOf" srcId="{654334E0-17D4-4381-BA13-CDA13BE7B447}" destId="{7C1EC85F-1EA7-42BD-8D64-AC6D19C02562}" srcOrd="1" destOrd="0" presId="urn:microsoft.com/office/officeart/2005/8/layout/pyramid2"/>
    <dgm:cxn modelId="{9F53C8D8-AF16-4419-A4E5-AB2D4C7CF6CF}" type="presParOf" srcId="{7C1EC85F-1EA7-42BD-8D64-AC6D19C02562}" destId="{11F02FED-9DB6-4046-8C60-663529AC6FCE}" srcOrd="0" destOrd="0" presId="urn:microsoft.com/office/officeart/2005/8/layout/pyramid2"/>
    <dgm:cxn modelId="{E9A5AB33-5C1F-4EDC-9F3B-0DD1FA0A330C}" type="presParOf" srcId="{7C1EC85F-1EA7-42BD-8D64-AC6D19C02562}" destId="{0BFDBE2E-0765-401F-BC17-BDDAE6CCFB1C}" srcOrd="1" destOrd="0" presId="urn:microsoft.com/office/officeart/2005/8/layout/pyramid2"/>
    <dgm:cxn modelId="{64EF1BA8-943E-4CE9-89FE-9B4E5E2AE138}" type="presParOf" srcId="{7C1EC85F-1EA7-42BD-8D64-AC6D19C02562}" destId="{D4B5E754-C8C6-4D2E-B45C-BE412F1819EF}" srcOrd="2" destOrd="0" presId="urn:microsoft.com/office/officeart/2005/8/layout/pyramid2"/>
    <dgm:cxn modelId="{7B86EDEE-C37E-4B8B-9DA4-F0BA9EE8B522}" type="presParOf" srcId="{7C1EC85F-1EA7-42BD-8D64-AC6D19C02562}" destId="{C4886C06-A0D2-49F4-B23F-C9C98BE83861}" srcOrd="3" destOrd="0" presId="urn:microsoft.com/office/officeart/2005/8/layout/pyramid2"/>
    <dgm:cxn modelId="{86C7E6F3-980A-44DB-A7E9-00B349F4F543}" type="presParOf" srcId="{7C1EC85F-1EA7-42BD-8D64-AC6D19C02562}" destId="{0E37E39B-0042-4FCA-B063-15B0A136E21F}" srcOrd="4" destOrd="0" presId="urn:microsoft.com/office/officeart/2005/8/layout/pyramid2"/>
    <dgm:cxn modelId="{ECC9E03A-363D-4549-8003-93327B9E29BC}" type="presParOf" srcId="{7C1EC85F-1EA7-42BD-8D64-AC6D19C02562}" destId="{E28E8EEF-600E-484F-9348-0D6FD2307B1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82CB8F-77E7-4458-B707-C55ED7EA607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848AC4-5F7F-4144-B5E8-CBF39F0A092E}">
      <dgm:prSet phldrT="[Текст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pPr algn="l">
            <a:lnSpc>
              <a:spcPct val="100000"/>
            </a:lnSpc>
          </a:pPr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Смена учредителя</a:t>
          </a:r>
          <a:endParaRPr lang="ru-RU" sz="1400" b="0" i="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1D62DCC-D754-46B8-B59C-F375BE8957EE}" type="parTrans" cxnId="{3D7317E5-1C6A-4A94-8CD4-199238440C19}">
      <dgm:prSet/>
      <dgm:spPr/>
      <dgm:t>
        <a:bodyPr/>
        <a:lstStyle/>
        <a:p>
          <a:endParaRPr lang="ru-RU"/>
        </a:p>
      </dgm:t>
    </dgm:pt>
    <dgm:pt modelId="{27A3F510-074F-4FEC-A78E-15F6F2AB23BC}" type="sibTrans" cxnId="{3D7317E5-1C6A-4A94-8CD4-199238440C19}">
      <dgm:prSet/>
      <dgm:spPr/>
      <dgm:t>
        <a:bodyPr/>
        <a:lstStyle/>
        <a:p>
          <a:endParaRPr lang="ru-RU"/>
        </a:p>
      </dgm:t>
    </dgm:pt>
    <dgm:pt modelId="{549A074C-26BF-4894-8525-B85043A56B51}">
      <dgm:prSet phldrT="[Текст]" custT="1"/>
      <dgm:spPr>
        <a:solidFill>
          <a:srgbClr val="0070C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75A6F3D-8C32-438E-B351-AA1CE8D32DD5}" type="parTrans" cxnId="{57933CF9-31E9-418C-AAE2-07E6E0346D2C}">
      <dgm:prSet/>
      <dgm:spPr/>
      <dgm:t>
        <a:bodyPr/>
        <a:lstStyle/>
        <a:p>
          <a:endParaRPr lang="ru-RU"/>
        </a:p>
      </dgm:t>
    </dgm:pt>
    <dgm:pt modelId="{7BFB2C8F-86B6-4FF9-B0ED-52118D1B00C7}" type="sibTrans" cxnId="{57933CF9-31E9-418C-AAE2-07E6E0346D2C}">
      <dgm:prSet/>
      <dgm:spPr/>
      <dgm:t>
        <a:bodyPr/>
        <a:lstStyle/>
        <a:p>
          <a:endParaRPr lang="ru-RU"/>
        </a:p>
      </dgm:t>
    </dgm:pt>
    <dgm:pt modelId="{84F55F8E-59E6-4EE4-91AA-94E9298205A2}">
      <dgm:prSet phldrT="[Текст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pPr algn="l"/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состава соучредителей</a:t>
          </a:r>
          <a:endParaRPr lang="ru-RU" sz="1400" b="0" i="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D59C34FD-B8A0-4AA7-BC48-0940F2E06F32}" type="parTrans" cxnId="{77BE3579-5C74-415E-B4C9-D7CE8A59DF3D}">
      <dgm:prSet/>
      <dgm:spPr/>
      <dgm:t>
        <a:bodyPr/>
        <a:lstStyle/>
        <a:p>
          <a:endParaRPr lang="ru-RU"/>
        </a:p>
      </dgm:t>
    </dgm:pt>
    <dgm:pt modelId="{E246A9F8-B6E6-44FE-B23E-9BC0B0FFB9D8}" type="sibTrans" cxnId="{77BE3579-5C74-415E-B4C9-D7CE8A59DF3D}">
      <dgm:prSet/>
      <dgm:spPr/>
      <dgm:t>
        <a:bodyPr/>
        <a:lstStyle/>
        <a:p>
          <a:endParaRPr lang="ru-RU"/>
        </a:p>
      </dgm:t>
    </dgm:pt>
    <dgm:pt modelId="{2EDA4832-6DCE-48CF-94F4-4F3CA983A2DF}">
      <dgm:prSet phldrT="[Текст]"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E1206F-F253-4897-ACF0-5FEA10E25B3E}" type="parTrans" cxnId="{F2EBA491-C28B-4B87-B292-2E871A4A2FB0}">
      <dgm:prSet/>
      <dgm:spPr/>
      <dgm:t>
        <a:bodyPr/>
        <a:lstStyle/>
        <a:p>
          <a:endParaRPr lang="ru-RU"/>
        </a:p>
      </dgm:t>
    </dgm:pt>
    <dgm:pt modelId="{18C834FB-3DA2-4151-9009-1AF3D75F36B7}" type="sibTrans" cxnId="{F2EBA491-C28B-4B87-B292-2E871A4A2FB0}">
      <dgm:prSet/>
      <dgm:spPr/>
      <dgm:t>
        <a:bodyPr/>
        <a:lstStyle/>
        <a:p>
          <a:endParaRPr lang="ru-RU"/>
        </a:p>
      </dgm:t>
    </dgm:pt>
    <dgm:pt modelId="{C2AFBEFD-C0F9-4B2E-A42F-25A9ED11B628}">
      <dgm:prSet phldrT="[Текст]"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75431A-5D55-4587-B2A4-1623BF1A267E}" type="sibTrans" cxnId="{DBBCAC79-7E8B-4E93-A25A-386344375DE4}">
      <dgm:prSet/>
      <dgm:spPr/>
      <dgm:t>
        <a:bodyPr/>
        <a:lstStyle/>
        <a:p>
          <a:endParaRPr lang="ru-RU"/>
        </a:p>
      </dgm:t>
    </dgm:pt>
    <dgm:pt modelId="{C943AE0A-B738-4BCF-A884-E712863A9C9B}" type="parTrans" cxnId="{DBBCAC79-7E8B-4E93-A25A-386344375DE4}">
      <dgm:prSet/>
      <dgm:spPr/>
      <dgm:t>
        <a:bodyPr/>
        <a:lstStyle/>
        <a:p>
          <a:endParaRPr lang="ru-RU"/>
        </a:p>
      </dgm:t>
    </dgm:pt>
    <dgm:pt modelId="{9D5992A0-9654-47ED-9D7B-AF0B637AB6B5}">
      <dgm:prSet phldrT="[Текст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pPr algn="l"/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примерной тематики и (или) специализации</a:t>
          </a:r>
          <a:endParaRPr lang="ru-RU" sz="1400" b="0" i="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F34261-A8D8-4B94-AF1F-822D30AC9932}" type="sibTrans" cxnId="{19034F84-1EE1-4CFD-8EDA-6D61AF7B5297}">
      <dgm:prSet/>
      <dgm:spPr/>
      <dgm:t>
        <a:bodyPr/>
        <a:lstStyle/>
        <a:p>
          <a:endParaRPr lang="ru-RU"/>
        </a:p>
      </dgm:t>
    </dgm:pt>
    <dgm:pt modelId="{75CE5497-A676-4788-8444-1C4F685E3D69}" type="parTrans" cxnId="{19034F84-1EE1-4CFD-8EDA-6D61AF7B5297}">
      <dgm:prSet/>
      <dgm:spPr/>
      <dgm:t>
        <a:bodyPr/>
        <a:lstStyle/>
        <a:p>
          <a:endParaRPr lang="ru-RU"/>
        </a:p>
      </dgm:t>
    </dgm:pt>
    <dgm:pt modelId="{DC81ADF3-F69F-40A5-9994-1F61544B21FE}">
      <dgm:prSet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44390B-8C60-4FEB-91DC-7C73582C2BE6}" type="parTrans" cxnId="{1F2A2611-2C3E-4327-8F97-8F50596941CD}">
      <dgm:prSet/>
      <dgm:spPr/>
      <dgm:t>
        <a:bodyPr/>
        <a:lstStyle/>
        <a:p>
          <a:endParaRPr lang="ru-RU"/>
        </a:p>
      </dgm:t>
    </dgm:pt>
    <dgm:pt modelId="{A8900D28-8258-4108-9993-AE1F1CFBE34B}" type="sibTrans" cxnId="{1F2A2611-2C3E-4327-8F97-8F50596941CD}">
      <dgm:prSet/>
      <dgm:spPr/>
      <dgm:t>
        <a:bodyPr/>
        <a:lstStyle/>
        <a:p>
          <a:endParaRPr lang="ru-RU"/>
        </a:p>
      </dgm:t>
    </dgm:pt>
    <dgm:pt modelId="{2BB6D781-1AE2-4AF6-918A-F2686B344325}">
      <dgm:prSet custT="1"/>
      <dgm:spPr>
        <a:solidFill>
          <a:schemeClr val="bg1">
            <a:alpha val="9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наименования (названия) СМИ</a:t>
          </a:r>
          <a:endParaRPr lang="ru-RU" sz="1400" b="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1262DB-BBEC-43DC-BE0D-8C43732E2194}" type="parTrans" cxnId="{801F695C-1457-4624-933E-A585D2C7CA6C}">
      <dgm:prSet/>
      <dgm:spPr/>
      <dgm:t>
        <a:bodyPr/>
        <a:lstStyle/>
        <a:p>
          <a:endParaRPr lang="ru-RU"/>
        </a:p>
      </dgm:t>
    </dgm:pt>
    <dgm:pt modelId="{04185876-482F-4204-BC7C-ED07F3CD51E1}" type="sibTrans" cxnId="{801F695C-1457-4624-933E-A585D2C7CA6C}">
      <dgm:prSet/>
      <dgm:spPr/>
      <dgm:t>
        <a:bodyPr/>
        <a:lstStyle/>
        <a:p>
          <a:endParaRPr lang="ru-RU"/>
        </a:p>
      </dgm:t>
    </dgm:pt>
    <dgm:pt modelId="{16707431-F6E1-451C-A003-7CF1E8DADDC1}">
      <dgm:prSet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0BD7E3-9FC8-443F-BF3C-44A1D45CCD98}" type="parTrans" cxnId="{C8B920CE-43B1-4EA0-B39D-7789450600B3}">
      <dgm:prSet/>
      <dgm:spPr/>
      <dgm:t>
        <a:bodyPr/>
        <a:lstStyle/>
        <a:p>
          <a:endParaRPr lang="ru-RU"/>
        </a:p>
      </dgm:t>
    </dgm:pt>
    <dgm:pt modelId="{0EC27EE5-7AC2-4288-A99C-2710AD0AD74D}" type="sibTrans" cxnId="{C8B920CE-43B1-4EA0-B39D-7789450600B3}">
      <dgm:prSet/>
      <dgm:spPr/>
      <dgm:t>
        <a:bodyPr/>
        <a:lstStyle/>
        <a:p>
          <a:endParaRPr lang="ru-RU"/>
        </a:p>
      </dgm:t>
    </dgm:pt>
    <dgm:pt modelId="{2A8CA288-4C9D-4B77-BA3D-3821D23FF163}">
      <dgm:prSet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языка  (языков) распространения</a:t>
          </a:r>
          <a:endParaRPr lang="ru-RU" sz="1400" b="0" i="0" dirty="0">
            <a:solidFill>
              <a:srgbClr val="0070C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4F8E44-F99A-4E62-B930-F984CBDFBEA7}" type="parTrans" cxnId="{FDB68E6E-3BA1-4CE7-AB65-1490DD59A55A}">
      <dgm:prSet/>
      <dgm:spPr/>
      <dgm:t>
        <a:bodyPr/>
        <a:lstStyle/>
        <a:p>
          <a:endParaRPr lang="ru-RU"/>
        </a:p>
      </dgm:t>
    </dgm:pt>
    <dgm:pt modelId="{1265E517-4C1B-4F9F-9E6C-72F56D05BDFC}" type="sibTrans" cxnId="{FDB68E6E-3BA1-4CE7-AB65-1490DD59A55A}">
      <dgm:prSet/>
      <dgm:spPr/>
      <dgm:t>
        <a:bodyPr/>
        <a:lstStyle/>
        <a:p>
          <a:endParaRPr lang="ru-RU"/>
        </a:p>
      </dgm:t>
    </dgm:pt>
    <dgm:pt modelId="{D75753AF-8D4B-41FE-AEFF-1D66865F98B5}">
      <dgm:prSet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6</a:t>
          </a:r>
          <a:endParaRPr lang="ru-RU" sz="1600" b="1" dirty="0">
            <a:solidFill>
              <a:srgbClr val="002060"/>
            </a:solidFill>
          </a:endParaRPr>
        </a:p>
      </dgm:t>
    </dgm:pt>
    <dgm:pt modelId="{85D749C7-522F-4F76-AF1B-A7102171BAFA}" type="parTrans" cxnId="{E809E380-DAB9-4394-BD06-6C37FC77196D}">
      <dgm:prSet/>
      <dgm:spPr/>
      <dgm:t>
        <a:bodyPr/>
        <a:lstStyle/>
        <a:p>
          <a:endParaRPr lang="ru-RU"/>
        </a:p>
      </dgm:t>
    </dgm:pt>
    <dgm:pt modelId="{1CB363CB-48F0-4546-A32B-6F9430E3F595}" type="sibTrans" cxnId="{E809E380-DAB9-4394-BD06-6C37FC77196D}">
      <dgm:prSet/>
      <dgm:spPr/>
      <dgm:t>
        <a:bodyPr/>
        <a:lstStyle/>
        <a:p>
          <a:endParaRPr lang="ru-RU"/>
        </a:p>
      </dgm:t>
    </dgm:pt>
    <dgm:pt modelId="{EDF94C0B-6A0C-452B-A0E6-DECEF59DDEED}">
      <dgm:prSet custT="1"/>
      <dgm:spPr>
        <a:solidFill>
          <a:srgbClr val="0070C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7</a:t>
          </a:r>
          <a:endParaRPr lang="ru-RU" sz="1600" b="1" dirty="0">
            <a:solidFill>
              <a:srgbClr val="002060"/>
            </a:solidFill>
          </a:endParaRPr>
        </a:p>
      </dgm:t>
    </dgm:pt>
    <dgm:pt modelId="{1DCC8469-77D3-4690-B3A6-8216AD0DEE2C}" type="parTrans" cxnId="{6147688B-BDC3-4891-831F-0476E6CE8529}">
      <dgm:prSet/>
      <dgm:spPr/>
      <dgm:t>
        <a:bodyPr/>
        <a:lstStyle/>
        <a:p>
          <a:endParaRPr lang="ru-RU"/>
        </a:p>
      </dgm:t>
    </dgm:pt>
    <dgm:pt modelId="{7A09EA51-D627-498D-84AF-2FAD44ED03B4}" type="sibTrans" cxnId="{6147688B-BDC3-4891-831F-0476E6CE8529}">
      <dgm:prSet/>
      <dgm:spPr/>
      <dgm:t>
        <a:bodyPr/>
        <a:lstStyle/>
        <a:p>
          <a:endParaRPr lang="ru-RU"/>
        </a:p>
      </dgm:t>
    </dgm:pt>
    <dgm:pt modelId="{24F5F3FD-5D6B-4F74-AFA7-F5562CE3335C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территории распространения СМИ</a:t>
          </a:r>
          <a:endParaRPr lang="ru-RU" sz="140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7FD7EB-4ED6-48E1-A28F-8DA45F2866A1}" type="parTrans" cxnId="{58811AF8-2B35-4A5D-BE32-86E016D5E994}">
      <dgm:prSet/>
      <dgm:spPr/>
      <dgm:t>
        <a:bodyPr/>
        <a:lstStyle/>
        <a:p>
          <a:endParaRPr lang="ru-RU"/>
        </a:p>
      </dgm:t>
    </dgm:pt>
    <dgm:pt modelId="{595252D5-E7CF-4E02-B5D5-87A56F65B042}" type="sibTrans" cxnId="{58811AF8-2B35-4A5D-BE32-86E016D5E994}">
      <dgm:prSet/>
      <dgm:spPr/>
      <dgm:t>
        <a:bodyPr/>
        <a:lstStyle/>
        <a:p>
          <a:endParaRPr lang="ru-RU"/>
        </a:p>
      </dgm:t>
    </dgm:pt>
    <dgm:pt modelId="{1946D900-678B-4D54-9614-FF3FC76EDA25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формы и (или) вида</a:t>
          </a:r>
          <a:r>
            <a:rPr lang="ru-RU" sz="1400" b="1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периодического распространения СМИ</a:t>
          </a:r>
          <a:endParaRPr lang="ru-RU" sz="1400" b="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330031-9F75-4555-A632-39D1F1410782}" type="parTrans" cxnId="{3E6916F5-C876-4F62-BA43-9E15951F912A}">
      <dgm:prSet/>
      <dgm:spPr/>
      <dgm:t>
        <a:bodyPr/>
        <a:lstStyle/>
        <a:p>
          <a:endParaRPr lang="ru-RU"/>
        </a:p>
      </dgm:t>
    </dgm:pt>
    <dgm:pt modelId="{63CB61EC-6049-43D3-B93E-78B9FD40901F}" type="sibTrans" cxnId="{3E6916F5-C876-4F62-BA43-9E15951F912A}">
      <dgm:prSet/>
      <dgm:spPr/>
      <dgm:t>
        <a:bodyPr/>
        <a:lstStyle/>
        <a:p>
          <a:endParaRPr lang="ru-RU"/>
        </a:p>
      </dgm:t>
    </dgm:pt>
    <dgm:pt modelId="{54E5D987-3156-4B96-B541-6C6BE42B49ED}" type="pres">
      <dgm:prSet presAssocID="{5382CB8F-77E7-4458-B707-C55ED7EA607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3CCFB4-1E1B-4B87-BFE8-BF1895D567CD}" type="pres">
      <dgm:prSet presAssocID="{C2AFBEFD-C0F9-4B2E-A42F-25A9ED11B628}" presName="composite" presStyleCnt="0"/>
      <dgm:spPr/>
    </dgm:pt>
    <dgm:pt modelId="{B7612FB9-3A36-4BC9-95E0-423200AB9381}" type="pres">
      <dgm:prSet presAssocID="{C2AFBEFD-C0F9-4B2E-A42F-25A9ED11B628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43792E-31E3-4D33-AEED-211173ED5E55}" type="pres">
      <dgm:prSet presAssocID="{C2AFBEFD-C0F9-4B2E-A42F-25A9ED11B628}" presName="descendantText" presStyleLbl="alignAcc1" presStyleIdx="0" presStyleCnt="7" custScaleX="100000" custScaleY="100000" custLinFactNeighborX="-199" custLinFactNeighborY="7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DFD54B-4838-4C17-8A47-C4FC50D9A168}" type="pres">
      <dgm:prSet presAssocID="{DD75431A-5D55-4587-B2A4-1623BF1A267E}" presName="sp" presStyleCnt="0"/>
      <dgm:spPr/>
    </dgm:pt>
    <dgm:pt modelId="{EDB22828-E771-4E6A-AFAE-965A2E197D60}" type="pres">
      <dgm:prSet presAssocID="{549A074C-26BF-4894-8525-B85043A56B51}" presName="composite" presStyleCnt="0"/>
      <dgm:spPr/>
    </dgm:pt>
    <dgm:pt modelId="{15ABE7B8-55E6-4DA8-A460-9057386043BC}" type="pres">
      <dgm:prSet presAssocID="{549A074C-26BF-4894-8525-B85043A56B51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931C6-ED26-4338-9733-47F3878BC464}" type="pres">
      <dgm:prSet presAssocID="{549A074C-26BF-4894-8525-B85043A56B51}" presName="descendantText" presStyleLbl="alignAcc1" presStyleIdx="1" presStyleCnt="7" custScaleX="99964" custLinFactNeighborX="513" custLinFactNeighborY="-1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6BDA3-78A0-4A97-8DB4-5CF76D4F44F5}" type="pres">
      <dgm:prSet presAssocID="{7BFB2C8F-86B6-4FF9-B0ED-52118D1B00C7}" presName="sp" presStyleCnt="0"/>
      <dgm:spPr/>
    </dgm:pt>
    <dgm:pt modelId="{30F994CF-10FA-4A0B-B20E-B532269DBE9D}" type="pres">
      <dgm:prSet presAssocID="{DC81ADF3-F69F-40A5-9994-1F61544B21FE}" presName="composite" presStyleCnt="0"/>
      <dgm:spPr/>
    </dgm:pt>
    <dgm:pt modelId="{C3E00CA8-54B6-4563-80F5-EAC9771EEFEC}" type="pres">
      <dgm:prSet presAssocID="{DC81ADF3-F69F-40A5-9994-1F61544B21FE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62446-6A4D-4F9A-B375-2838520273BE}" type="pres">
      <dgm:prSet presAssocID="{DC81ADF3-F69F-40A5-9994-1F61544B21FE}" presName="descendantText" presStyleLbl="alignAcc1" presStyleIdx="2" presStyleCnt="7" custScaleX="100504" custLinFactNeighborX="44" custLinFactNeighborY="1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87157E-9FDE-46DB-B539-B45361C1C2A4}" type="pres">
      <dgm:prSet presAssocID="{A8900D28-8258-4108-9993-AE1F1CFBE34B}" presName="sp" presStyleCnt="0"/>
      <dgm:spPr/>
    </dgm:pt>
    <dgm:pt modelId="{D0FAEE10-8A45-44FE-A0A1-0AACCB8D8CB8}" type="pres">
      <dgm:prSet presAssocID="{16707431-F6E1-451C-A003-7CF1E8DADDC1}" presName="composite" presStyleCnt="0"/>
      <dgm:spPr/>
    </dgm:pt>
    <dgm:pt modelId="{6547B879-EE68-4014-B1C3-5BD94E9409BB}" type="pres">
      <dgm:prSet presAssocID="{16707431-F6E1-451C-A003-7CF1E8DADDC1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13C1E7-4CDD-499C-9A3F-C3A46D29226B}" type="pres">
      <dgm:prSet presAssocID="{16707431-F6E1-451C-A003-7CF1E8DADDC1}" presName="descendantText" presStyleLbl="alignAcc1" presStyleIdx="3" presStyleCnt="7" custScaleX="100464" custLinFactNeighborX="362" custLinFactNeighborY="3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2D2F3-EDC9-43E0-8A2A-9E6342A4B03B}" type="pres">
      <dgm:prSet presAssocID="{0EC27EE5-7AC2-4288-A99C-2710AD0AD74D}" presName="sp" presStyleCnt="0"/>
      <dgm:spPr/>
    </dgm:pt>
    <dgm:pt modelId="{5EEBC74D-E301-4909-96A4-CA505C431699}" type="pres">
      <dgm:prSet presAssocID="{2EDA4832-6DCE-48CF-94F4-4F3CA983A2DF}" presName="composite" presStyleCnt="0"/>
      <dgm:spPr/>
    </dgm:pt>
    <dgm:pt modelId="{67C52772-9E83-4BF9-B2FF-DFD9FB608A8A}" type="pres">
      <dgm:prSet presAssocID="{2EDA4832-6DCE-48CF-94F4-4F3CA983A2DF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1A0BF4-386C-42AE-ABDB-09E059477EFB}" type="pres">
      <dgm:prSet presAssocID="{2EDA4832-6DCE-48CF-94F4-4F3CA983A2DF}" presName="descendantText" presStyleLbl="alignAcc1" presStyleIdx="4" presStyleCnt="7" custScaleX="100385" custScaleY="99998" custLinFactNeighborX="-38" custLinFactNeighborY="-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46BF8C-8046-496A-83F3-02B7EB165F87}" type="pres">
      <dgm:prSet presAssocID="{18C834FB-3DA2-4151-9009-1AF3D75F36B7}" presName="sp" presStyleCnt="0"/>
      <dgm:spPr/>
    </dgm:pt>
    <dgm:pt modelId="{59F180B8-A442-47D6-B291-9466367480A5}" type="pres">
      <dgm:prSet presAssocID="{D75753AF-8D4B-41FE-AEFF-1D66865F98B5}" presName="composite" presStyleCnt="0"/>
      <dgm:spPr/>
    </dgm:pt>
    <dgm:pt modelId="{3450E231-A0E3-450E-8415-0FAC13ED1C12}" type="pres">
      <dgm:prSet presAssocID="{D75753AF-8D4B-41FE-AEFF-1D66865F98B5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C8259-E637-4ACE-9227-806B7DA1482E}" type="pres">
      <dgm:prSet presAssocID="{D75753AF-8D4B-41FE-AEFF-1D66865F98B5}" presName="descendantText" presStyleLbl="alignAcc1" presStyleIdx="5" presStyleCnt="7" custScaleX="100464" custLinFactNeighborX="2" custLinFactNeighborY="-53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BD29F-CE1B-444A-A865-D9DB134D0043}" type="pres">
      <dgm:prSet presAssocID="{1CB363CB-48F0-4546-A32B-6F9430E3F595}" presName="sp" presStyleCnt="0"/>
      <dgm:spPr/>
    </dgm:pt>
    <dgm:pt modelId="{53512145-1C32-4213-9D5B-ABFA69A4BE40}" type="pres">
      <dgm:prSet presAssocID="{EDF94C0B-6A0C-452B-A0E6-DECEF59DDEED}" presName="composite" presStyleCnt="0"/>
      <dgm:spPr/>
    </dgm:pt>
    <dgm:pt modelId="{50198F71-1C49-4947-855E-030F5D3B5C9A}" type="pres">
      <dgm:prSet presAssocID="{EDF94C0B-6A0C-452B-A0E6-DECEF59DDEED}" presName="parentText" presStyleLbl="alignNode1" presStyleIdx="6" presStyleCnt="7" custLinFactNeighborX="1379" custLinFactNeighborY="-57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70DA8-2F4E-43DD-96D4-860FAC2FBE80}" type="pres">
      <dgm:prSet presAssocID="{EDF94C0B-6A0C-452B-A0E6-DECEF59DDEED}" presName="descendantText" presStyleLbl="alignAcc1" presStyleIdx="6" presStyleCnt="7" custScaleX="100170" custScaleY="138814" custLinFactNeighborX="-145" custLinFactNeighborY="-100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05E017-D430-4AD6-8AD1-FEDE6F39DD74}" type="presOf" srcId="{DC81ADF3-F69F-40A5-9994-1F61544B21FE}" destId="{C3E00CA8-54B6-4563-80F5-EAC9771EEFEC}" srcOrd="0" destOrd="0" presId="urn:microsoft.com/office/officeart/2005/8/layout/chevron2"/>
    <dgm:cxn modelId="{F3D048C4-3F99-4525-8E8D-EE61D153D2F0}" type="presOf" srcId="{24F5F3FD-5D6B-4F74-AFA7-F5562CE3335C}" destId="{C00C8259-E637-4ACE-9227-806B7DA1482E}" srcOrd="0" destOrd="0" presId="urn:microsoft.com/office/officeart/2005/8/layout/chevron2"/>
    <dgm:cxn modelId="{948ACD10-7A4E-43EC-8C83-A4D432434023}" type="presOf" srcId="{549A074C-26BF-4894-8525-B85043A56B51}" destId="{15ABE7B8-55E6-4DA8-A460-9057386043BC}" srcOrd="0" destOrd="0" presId="urn:microsoft.com/office/officeart/2005/8/layout/chevron2"/>
    <dgm:cxn modelId="{19034F84-1EE1-4CFD-8EDA-6D61AF7B5297}" srcId="{2EDA4832-6DCE-48CF-94F4-4F3CA983A2DF}" destId="{9D5992A0-9654-47ED-9D7B-AF0B637AB6B5}" srcOrd="0" destOrd="0" parTransId="{75CE5497-A676-4788-8444-1C4F685E3D69}" sibTransId="{F3F34261-A8D8-4B94-AF1F-822D30AC9932}"/>
    <dgm:cxn modelId="{C8B920CE-43B1-4EA0-B39D-7789450600B3}" srcId="{5382CB8F-77E7-4458-B707-C55ED7EA607F}" destId="{16707431-F6E1-451C-A003-7CF1E8DADDC1}" srcOrd="3" destOrd="0" parTransId="{5C0BD7E3-9FC8-443F-BF3C-44A1D45CCD98}" sibTransId="{0EC27EE5-7AC2-4288-A99C-2710AD0AD74D}"/>
    <dgm:cxn modelId="{1B8CF501-248B-4CEF-873F-D83E6B63A0DE}" type="presOf" srcId="{2A8CA288-4C9D-4B77-BA3D-3821D23FF163}" destId="{1B13C1E7-4CDD-499C-9A3F-C3A46D29226B}" srcOrd="0" destOrd="0" presId="urn:microsoft.com/office/officeart/2005/8/layout/chevron2"/>
    <dgm:cxn modelId="{801F695C-1457-4624-933E-A585D2C7CA6C}" srcId="{DC81ADF3-F69F-40A5-9994-1F61544B21FE}" destId="{2BB6D781-1AE2-4AF6-918A-F2686B344325}" srcOrd="0" destOrd="0" parTransId="{091262DB-BBEC-43DC-BE0D-8C43732E2194}" sibTransId="{04185876-482F-4204-BC7C-ED07F3CD51E1}"/>
    <dgm:cxn modelId="{3E6916F5-C876-4F62-BA43-9E15951F912A}" srcId="{EDF94C0B-6A0C-452B-A0E6-DECEF59DDEED}" destId="{1946D900-678B-4D54-9614-FF3FC76EDA25}" srcOrd="0" destOrd="0" parTransId="{6C330031-9F75-4555-A632-39D1F1410782}" sibTransId="{63CB61EC-6049-43D3-B93E-78B9FD40901F}"/>
    <dgm:cxn modelId="{1F2A2611-2C3E-4327-8F97-8F50596941CD}" srcId="{5382CB8F-77E7-4458-B707-C55ED7EA607F}" destId="{DC81ADF3-F69F-40A5-9994-1F61544B21FE}" srcOrd="2" destOrd="0" parTransId="{1344390B-8C60-4FEB-91DC-7C73582C2BE6}" sibTransId="{A8900D28-8258-4108-9993-AE1F1CFBE34B}"/>
    <dgm:cxn modelId="{CB1FAF97-AB66-410B-BAA8-D93183071A4D}" type="presOf" srcId="{81848AC4-5F7F-4144-B5E8-CBF39F0A092E}" destId="{5143792E-31E3-4D33-AEED-211173ED5E55}" srcOrd="0" destOrd="0" presId="urn:microsoft.com/office/officeart/2005/8/layout/chevron2"/>
    <dgm:cxn modelId="{D3240384-3FD7-4DE7-AF9B-70B50316DD88}" type="presOf" srcId="{EDF94C0B-6A0C-452B-A0E6-DECEF59DDEED}" destId="{50198F71-1C49-4947-855E-030F5D3B5C9A}" srcOrd="0" destOrd="0" presId="urn:microsoft.com/office/officeart/2005/8/layout/chevron2"/>
    <dgm:cxn modelId="{12EB01C0-0268-40ED-A14B-78A13B6AB407}" type="presOf" srcId="{1946D900-678B-4D54-9614-FF3FC76EDA25}" destId="{23970DA8-2F4E-43DD-96D4-860FAC2FBE80}" srcOrd="0" destOrd="0" presId="urn:microsoft.com/office/officeart/2005/8/layout/chevron2"/>
    <dgm:cxn modelId="{6147688B-BDC3-4891-831F-0476E6CE8529}" srcId="{5382CB8F-77E7-4458-B707-C55ED7EA607F}" destId="{EDF94C0B-6A0C-452B-A0E6-DECEF59DDEED}" srcOrd="6" destOrd="0" parTransId="{1DCC8469-77D3-4690-B3A6-8216AD0DEE2C}" sibTransId="{7A09EA51-D627-498D-84AF-2FAD44ED03B4}"/>
    <dgm:cxn modelId="{3D7317E5-1C6A-4A94-8CD4-199238440C19}" srcId="{C2AFBEFD-C0F9-4B2E-A42F-25A9ED11B628}" destId="{81848AC4-5F7F-4144-B5E8-CBF39F0A092E}" srcOrd="0" destOrd="0" parTransId="{21D62DCC-D754-46B8-B59C-F375BE8957EE}" sibTransId="{27A3F510-074F-4FEC-A78E-15F6F2AB23BC}"/>
    <dgm:cxn modelId="{4F059A9C-C557-4244-8CF3-CE64B3A5AF13}" type="presOf" srcId="{9D5992A0-9654-47ED-9D7B-AF0B637AB6B5}" destId="{541A0BF4-386C-42AE-ABDB-09E059477EFB}" srcOrd="0" destOrd="0" presId="urn:microsoft.com/office/officeart/2005/8/layout/chevron2"/>
    <dgm:cxn modelId="{492823C2-377B-4A1A-9C07-E578C9F1CDE1}" type="presOf" srcId="{84F55F8E-59E6-4EE4-91AA-94E9298205A2}" destId="{F4D931C6-ED26-4338-9733-47F3878BC464}" srcOrd="0" destOrd="0" presId="urn:microsoft.com/office/officeart/2005/8/layout/chevron2"/>
    <dgm:cxn modelId="{8E35DF5C-B008-4850-95D8-150B74E55381}" type="presOf" srcId="{C2AFBEFD-C0F9-4B2E-A42F-25A9ED11B628}" destId="{B7612FB9-3A36-4BC9-95E0-423200AB9381}" srcOrd="0" destOrd="0" presId="urn:microsoft.com/office/officeart/2005/8/layout/chevron2"/>
    <dgm:cxn modelId="{13A1C87F-C85A-4DAE-9061-2056251F79AF}" type="presOf" srcId="{2BB6D781-1AE2-4AF6-918A-F2686B344325}" destId="{35862446-6A4D-4F9A-B375-2838520273BE}" srcOrd="0" destOrd="0" presId="urn:microsoft.com/office/officeart/2005/8/layout/chevron2"/>
    <dgm:cxn modelId="{77BE3579-5C74-415E-B4C9-D7CE8A59DF3D}" srcId="{549A074C-26BF-4894-8525-B85043A56B51}" destId="{84F55F8E-59E6-4EE4-91AA-94E9298205A2}" srcOrd="0" destOrd="0" parTransId="{D59C34FD-B8A0-4AA7-BC48-0940F2E06F32}" sibTransId="{E246A9F8-B6E6-44FE-B23E-9BC0B0FFB9D8}"/>
    <dgm:cxn modelId="{E809E380-DAB9-4394-BD06-6C37FC77196D}" srcId="{5382CB8F-77E7-4458-B707-C55ED7EA607F}" destId="{D75753AF-8D4B-41FE-AEFF-1D66865F98B5}" srcOrd="5" destOrd="0" parTransId="{85D749C7-522F-4F76-AF1B-A7102171BAFA}" sibTransId="{1CB363CB-48F0-4546-A32B-6F9430E3F595}"/>
    <dgm:cxn modelId="{57933CF9-31E9-418C-AAE2-07E6E0346D2C}" srcId="{5382CB8F-77E7-4458-B707-C55ED7EA607F}" destId="{549A074C-26BF-4894-8525-B85043A56B51}" srcOrd="1" destOrd="0" parTransId="{F75A6F3D-8C32-438E-B351-AA1CE8D32DD5}" sibTransId="{7BFB2C8F-86B6-4FF9-B0ED-52118D1B00C7}"/>
    <dgm:cxn modelId="{C80488E7-B433-4FED-A8A5-37EEBFEDA18A}" type="presOf" srcId="{2EDA4832-6DCE-48CF-94F4-4F3CA983A2DF}" destId="{67C52772-9E83-4BF9-B2FF-DFD9FB608A8A}" srcOrd="0" destOrd="0" presId="urn:microsoft.com/office/officeart/2005/8/layout/chevron2"/>
    <dgm:cxn modelId="{58811AF8-2B35-4A5D-BE32-86E016D5E994}" srcId="{D75753AF-8D4B-41FE-AEFF-1D66865F98B5}" destId="{24F5F3FD-5D6B-4F74-AFA7-F5562CE3335C}" srcOrd="0" destOrd="0" parTransId="{367FD7EB-4ED6-48E1-A28F-8DA45F2866A1}" sibTransId="{595252D5-E7CF-4E02-B5D5-87A56F65B042}"/>
    <dgm:cxn modelId="{F2EBA491-C28B-4B87-B292-2E871A4A2FB0}" srcId="{5382CB8F-77E7-4458-B707-C55ED7EA607F}" destId="{2EDA4832-6DCE-48CF-94F4-4F3CA983A2DF}" srcOrd="4" destOrd="0" parTransId="{C7E1206F-F253-4897-ACF0-5FEA10E25B3E}" sibTransId="{18C834FB-3DA2-4151-9009-1AF3D75F36B7}"/>
    <dgm:cxn modelId="{91B35308-73D3-4833-A49E-81F108B5F565}" type="presOf" srcId="{D75753AF-8D4B-41FE-AEFF-1D66865F98B5}" destId="{3450E231-A0E3-450E-8415-0FAC13ED1C12}" srcOrd="0" destOrd="0" presId="urn:microsoft.com/office/officeart/2005/8/layout/chevron2"/>
    <dgm:cxn modelId="{DBBCAC79-7E8B-4E93-A25A-386344375DE4}" srcId="{5382CB8F-77E7-4458-B707-C55ED7EA607F}" destId="{C2AFBEFD-C0F9-4B2E-A42F-25A9ED11B628}" srcOrd="0" destOrd="0" parTransId="{C943AE0A-B738-4BCF-A884-E712863A9C9B}" sibTransId="{DD75431A-5D55-4587-B2A4-1623BF1A267E}"/>
    <dgm:cxn modelId="{1C853B5E-88CE-40F9-BAA6-C88B9B250FD3}" type="presOf" srcId="{5382CB8F-77E7-4458-B707-C55ED7EA607F}" destId="{54E5D987-3156-4B96-B541-6C6BE42B49ED}" srcOrd="0" destOrd="0" presId="urn:microsoft.com/office/officeart/2005/8/layout/chevron2"/>
    <dgm:cxn modelId="{52CDB41D-23BE-4ECF-BF53-155EE4AB09A9}" type="presOf" srcId="{16707431-F6E1-451C-A003-7CF1E8DADDC1}" destId="{6547B879-EE68-4014-B1C3-5BD94E9409BB}" srcOrd="0" destOrd="0" presId="urn:microsoft.com/office/officeart/2005/8/layout/chevron2"/>
    <dgm:cxn modelId="{FDB68E6E-3BA1-4CE7-AB65-1490DD59A55A}" srcId="{16707431-F6E1-451C-A003-7CF1E8DADDC1}" destId="{2A8CA288-4C9D-4B77-BA3D-3821D23FF163}" srcOrd="0" destOrd="0" parTransId="{0D4F8E44-F99A-4E62-B930-F984CBDFBEA7}" sibTransId="{1265E517-4C1B-4F9F-9E6C-72F56D05BDFC}"/>
    <dgm:cxn modelId="{F7D6AC9D-5EE2-4B15-8B1B-6C7EFC089A9A}" type="presParOf" srcId="{54E5D987-3156-4B96-B541-6C6BE42B49ED}" destId="{783CCFB4-1E1B-4B87-BFE8-BF1895D567CD}" srcOrd="0" destOrd="0" presId="urn:microsoft.com/office/officeart/2005/8/layout/chevron2"/>
    <dgm:cxn modelId="{CF40BF3E-4811-427D-8D28-9EA1982E3E69}" type="presParOf" srcId="{783CCFB4-1E1B-4B87-BFE8-BF1895D567CD}" destId="{B7612FB9-3A36-4BC9-95E0-423200AB9381}" srcOrd="0" destOrd="0" presId="urn:microsoft.com/office/officeart/2005/8/layout/chevron2"/>
    <dgm:cxn modelId="{FA9E11B7-903F-41E3-9309-60DCFD0A0509}" type="presParOf" srcId="{783CCFB4-1E1B-4B87-BFE8-BF1895D567CD}" destId="{5143792E-31E3-4D33-AEED-211173ED5E55}" srcOrd="1" destOrd="0" presId="urn:microsoft.com/office/officeart/2005/8/layout/chevron2"/>
    <dgm:cxn modelId="{4AE7D066-4428-4EAE-AE74-EA2CE4DBB719}" type="presParOf" srcId="{54E5D987-3156-4B96-B541-6C6BE42B49ED}" destId="{C4DFD54B-4838-4C17-8A47-C4FC50D9A168}" srcOrd="1" destOrd="0" presId="urn:microsoft.com/office/officeart/2005/8/layout/chevron2"/>
    <dgm:cxn modelId="{F56DFD62-4C6E-4C92-8248-9E45BE08E0C3}" type="presParOf" srcId="{54E5D987-3156-4B96-B541-6C6BE42B49ED}" destId="{EDB22828-E771-4E6A-AFAE-965A2E197D60}" srcOrd="2" destOrd="0" presId="urn:microsoft.com/office/officeart/2005/8/layout/chevron2"/>
    <dgm:cxn modelId="{0A4C52E5-03FB-4E29-B2AE-02BEEDEF41E7}" type="presParOf" srcId="{EDB22828-E771-4E6A-AFAE-965A2E197D60}" destId="{15ABE7B8-55E6-4DA8-A460-9057386043BC}" srcOrd="0" destOrd="0" presId="urn:microsoft.com/office/officeart/2005/8/layout/chevron2"/>
    <dgm:cxn modelId="{F4242043-BF1A-47DC-ABAC-8498FE8A0F82}" type="presParOf" srcId="{EDB22828-E771-4E6A-AFAE-965A2E197D60}" destId="{F4D931C6-ED26-4338-9733-47F3878BC464}" srcOrd="1" destOrd="0" presId="urn:microsoft.com/office/officeart/2005/8/layout/chevron2"/>
    <dgm:cxn modelId="{259C7179-4080-45F0-AF32-D47AEC525395}" type="presParOf" srcId="{54E5D987-3156-4B96-B541-6C6BE42B49ED}" destId="{FF36BDA3-78A0-4A97-8DB4-5CF76D4F44F5}" srcOrd="3" destOrd="0" presId="urn:microsoft.com/office/officeart/2005/8/layout/chevron2"/>
    <dgm:cxn modelId="{D21F25F0-F71A-411D-BD80-2EAAFDF9C75E}" type="presParOf" srcId="{54E5D987-3156-4B96-B541-6C6BE42B49ED}" destId="{30F994CF-10FA-4A0B-B20E-B532269DBE9D}" srcOrd="4" destOrd="0" presId="urn:microsoft.com/office/officeart/2005/8/layout/chevron2"/>
    <dgm:cxn modelId="{6C117829-96B0-495B-B17E-6594AB302CE1}" type="presParOf" srcId="{30F994CF-10FA-4A0B-B20E-B532269DBE9D}" destId="{C3E00CA8-54B6-4563-80F5-EAC9771EEFEC}" srcOrd="0" destOrd="0" presId="urn:microsoft.com/office/officeart/2005/8/layout/chevron2"/>
    <dgm:cxn modelId="{883B0356-B695-4A4E-A2A2-200F15A96679}" type="presParOf" srcId="{30F994CF-10FA-4A0B-B20E-B532269DBE9D}" destId="{35862446-6A4D-4F9A-B375-2838520273BE}" srcOrd="1" destOrd="0" presId="urn:microsoft.com/office/officeart/2005/8/layout/chevron2"/>
    <dgm:cxn modelId="{C947A36F-E2BA-43D2-BEF9-3637599E4D59}" type="presParOf" srcId="{54E5D987-3156-4B96-B541-6C6BE42B49ED}" destId="{3B87157E-9FDE-46DB-B539-B45361C1C2A4}" srcOrd="5" destOrd="0" presId="urn:microsoft.com/office/officeart/2005/8/layout/chevron2"/>
    <dgm:cxn modelId="{FEC1FF60-9170-47D0-9171-BD98741C8E02}" type="presParOf" srcId="{54E5D987-3156-4B96-B541-6C6BE42B49ED}" destId="{D0FAEE10-8A45-44FE-A0A1-0AACCB8D8CB8}" srcOrd="6" destOrd="0" presId="urn:microsoft.com/office/officeart/2005/8/layout/chevron2"/>
    <dgm:cxn modelId="{38471760-A8EC-4BAB-9F61-A2656B882E97}" type="presParOf" srcId="{D0FAEE10-8A45-44FE-A0A1-0AACCB8D8CB8}" destId="{6547B879-EE68-4014-B1C3-5BD94E9409BB}" srcOrd="0" destOrd="0" presId="urn:microsoft.com/office/officeart/2005/8/layout/chevron2"/>
    <dgm:cxn modelId="{A16DA163-79D2-43CF-8FE8-E991ADF41A02}" type="presParOf" srcId="{D0FAEE10-8A45-44FE-A0A1-0AACCB8D8CB8}" destId="{1B13C1E7-4CDD-499C-9A3F-C3A46D29226B}" srcOrd="1" destOrd="0" presId="urn:microsoft.com/office/officeart/2005/8/layout/chevron2"/>
    <dgm:cxn modelId="{5A20E627-83DA-4C21-9D4E-A99746C58436}" type="presParOf" srcId="{54E5D987-3156-4B96-B541-6C6BE42B49ED}" destId="{F992D2F3-EDC9-43E0-8A2A-9E6342A4B03B}" srcOrd="7" destOrd="0" presId="urn:microsoft.com/office/officeart/2005/8/layout/chevron2"/>
    <dgm:cxn modelId="{80B0CCAA-B5FF-4E2E-9ADB-C42D44DF6E75}" type="presParOf" srcId="{54E5D987-3156-4B96-B541-6C6BE42B49ED}" destId="{5EEBC74D-E301-4909-96A4-CA505C431699}" srcOrd="8" destOrd="0" presId="urn:microsoft.com/office/officeart/2005/8/layout/chevron2"/>
    <dgm:cxn modelId="{C2454A8D-A34E-44AF-BEAD-BFB6CD909187}" type="presParOf" srcId="{5EEBC74D-E301-4909-96A4-CA505C431699}" destId="{67C52772-9E83-4BF9-B2FF-DFD9FB608A8A}" srcOrd="0" destOrd="0" presId="urn:microsoft.com/office/officeart/2005/8/layout/chevron2"/>
    <dgm:cxn modelId="{21613933-A70E-4EE0-BBF7-A5423C4D9480}" type="presParOf" srcId="{5EEBC74D-E301-4909-96A4-CA505C431699}" destId="{541A0BF4-386C-42AE-ABDB-09E059477EFB}" srcOrd="1" destOrd="0" presId="urn:microsoft.com/office/officeart/2005/8/layout/chevron2"/>
    <dgm:cxn modelId="{A11F1A44-BB20-4F08-B1BD-600CB14CD538}" type="presParOf" srcId="{54E5D987-3156-4B96-B541-6C6BE42B49ED}" destId="{F946BF8C-8046-496A-83F3-02B7EB165F87}" srcOrd="9" destOrd="0" presId="urn:microsoft.com/office/officeart/2005/8/layout/chevron2"/>
    <dgm:cxn modelId="{856FBCDB-E0BB-41FB-B44D-E46EBC4E65E4}" type="presParOf" srcId="{54E5D987-3156-4B96-B541-6C6BE42B49ED}" destId="{59F180B8-A442-47D6-B291-9466367480A5}" srcOrd="10" destOrd="0" presId="urn:microsoft.com/office/officeart/2005/8/layout/chevron2"/>
    <dgm:cxn modelId="{D05E7B68-E2C4-4C57-A0E6-3198375B075E}" type="presParOf" srcId="{59F180B8-A442-47D6-B291-9466367480A5}" destId="{3450E231-A0E3-450E-8415-0FAC13ED1C12}" srcOrd="0" destOrd="0" presId="urn:microsoft.com/office/officeart/2005/8/layout/chevron2"/>
    <dgm:cxn modelId="{11BF5DD8-C561-4004-A0BD-BFFC618A3B1C}" type="presParOf" srcId="{59F180B8-A442-47D6-B291-9466367480A5}" destId="{C00C8259-E637-4ACE-9227-806B7DA1482E}" srcOrd="1" destOrd="0" presId="urn:microsoft.com/office/officeart/2005/8/layout/chevron2"/>
    <dgm:cxn modelId="{BBEBA505-0770-4D5A-89E1-508112D0FFF7}" type="presParOf" srcId="{54E5D987-3156-4B96-B541-6C6BE42B49ED}" destId="{2BCBD29F-CE1B-444A-A865-D9DB134D0043}" srcOrd="11" destOrd="0" presId="urn:microsoft.com/office/officeart/2005/8/layout/chevron2"/>
    <dgm:cxn modelId="{AA93A369-13C7-4A70-B443-7B41EE1A9222}" type="presParOf" srcId="{54E5D987-3156-4B96-B541-6C6BE42B49ED}" destId="{53512145-1C32-4213-9D5B-ABFA69A4BE40}" srcOrd="12" destOrd="0" presId="urn:microsoft.com/office/officeart/2005/8/layout/chevron2"/>
    <dgm:cxn modelId="{3975E3FC-2185-40DA-9C19-3272C99BC6F1}" type="presParOf" srcId="{53512145-1C32-4213-9D5B-ABFA69A4BE40}" destId="{50198F71-1C49-4947-855E-030F5D3B5C9A}" srcOrd="0" destOrd="0" presId="urn:microsoft.com/office/officeart/2005/8/layout/chevron2"/>
    <dgm:cxn modelId="{35FC6133-4C14-4329-8C46-44FEE600F675}" type="presParOf" srcId="{53512145-1C32-4213-9D5B-ABFA69A4BE40}" destId="{23970DA8-2F4E-43DD-96D4-860FAC2FBE80}" srcOrd="1" destOrd="0" presId="urn:microsoft.com/office/officeart/2005/8/layout/chevron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D8C357-997A-4CDA-8864-00BE00F0169B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FDD524F-844F-4C5B-93F0-A5E7097CFE84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заявление подано с нарушением требований части третьей статьи 8 или части</a:t>
          </a:r>
          <a:b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первой статьи 10 Закона Российской Федерации «О средствах массовой</a:t>
          </a:r>
          <a:b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информации»</a:t>
          </a:r>
          <a:endParaRPr lang="ru-RU" sz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1F0A088-8D6F-4A8A-9471-99E4B4862861}" type="parTrans" cxnId="{EE3532C2-258F-4201-BB7C-019ACB5A7960}">
      <dgm:prSet/>
      <dgm:spPr/>
      <dgm:t>
        <a:bodyPr/>
        <a:lstStyle/>
        <a:p>
          <a:endParaRPr lang="ru-RU"/>
        </a:p>
      </dgm:t>
    </dgm:pt>
    <dgm:pt modelId="{1535D6E3-7D53-4B48-BD21-B961E54A7DBA}" type="sibTrans" cxnId="{EE3532C2-258F-4201-BB7C-019ACB5A7960}">
      <dgm:prSet/>
      <dgm:spPr/>
      <dgm:t>
        <a:bodyPr/>
        <a:lstStyle/>
        <a:p>
          <a:endParaRPr lang="ru-RU"/>
        </a:p>
      </dgm:t>
    </dgm:pt>
    <dgm:pt modelId="{7B5FB6E6-2A45-4175-801D-A8B505081179}">
      <dgm:prSet custT="1"/>
      <dgm:spPr>
        <a:ln>
          <a:solidFill>
            <a:srgbClr val="0070C0"/>
          </a:solidFill>
        </a:ln>
      </dgm:spPr>
      <dgm:t>
        <a:bodyPr/>
        <a:lstStyle/>
        <a:p>
          <a:pPr rtl="0"/>
          <a:r>
            <a:rPr lang="ru-RU" sz="1200" dirty="0" smtClean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з</a:t>
          </a: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аявление от имени учредителя подано лицом, не имеющим на то</a:t>
          </a:r>
          <a:br>
            <a:rPr kumimoji="0" lang="ru-RU" sz="1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</a:br>
          <a:r>
            <a:rPr kumimoji="0" lang="ru-RU" sz="1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полномочий</a:t>
          </a:r>
          <a:endParaRPr kumimoji="0" lang="ru-RU" sz="1200" b="0" i="0" u="none" strike="noStrike" cap="none" normalizeH="0" baseline="0" dirty="0" smtClean="0">
            <a:ln>
              <a:noFill/>
            </a:ln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60673C9-A2C7-4D7A-914C-3631B3238D6F}" type="parTrans" cxnId="{B95A84B6-84AF-45B7-BF8E-069BA06866DF}">
      <dgm:prSet/>
      <dgm:spPr/>
      <dgm:t>
        <a:bodyPr/>
        <a:lstStyle/>
        <a:p>
          <a:endParaRPr lang="ru-RU"/>
        </a:p>
      </dgm:t>
    </dgm:pt>
    <dgm:pt modelId="{CDF63925-09F0-4F99-BCEA-C60467D5C79E}" type="sibTrans" cxnId="{B95A84B6-84AF-45B7-BF8E-069BA06866DF}">
      <dgm:prSet/>
      <dgm:spPr/>
      <dgm:t>
        <a:bodyPr/>
        <a:lstStyle/>
        <a:p>
          <a:endParaRPr lang="ru-RU"/>
        </a:p>
      </dgm:t>
    </dgm:pt>
    <dgm:pt modelId="{23AC435E-CFCE-4697-9E37-5427B5BBCB03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не уплачена государственная пошлина</a:t>
          </a:r>
          <a:endParaRPr lang="ru-RU" sz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3F8C39-3C0B-4F1E-8D4F-6476A16B5307}" type="parTrans" cxnId="{010E822E-B097-4F59-9E8B-58B3709CE04D}">
      <dgm:prSet/>
      <dgm:spPr/>
      <dgm:t>
        <a:bodyPr/>
        <a:lstStyle/>
        <a:p>
          <a:endParaRPr lang="ru-RU"/>
        </a:p>
      </dgm:t>
    </dgm:pt>
    <dgm:pt modelId="{849517C2-D91E-4316-9F1C-2031E0313FF3}" type="sibTrans" cxnId="{010E822E-B097-4F59-9E8B-58B3709CE04D}">
      <dgm:prSet/>
      <dgm:spPr/>
      <dgm:t>
        <a:bodyPr/>
        <a:lstStyle/>
        <a:p>
          <a:endParaRPr lang="ru-RU"/>
        </a:p>
      </dgm:t>
    </dgm:pt>
    <dgm:pt modelId="{3680D97E-5A56-426A-907F-09BB94F06624}" type="pres">
      <dgm:prSet presAssocID="{7BD8C357-997A-4CDA-8864-00BE00F0169B}" presName="compositeShape" presStyleCnt="0">
        <dgm:presLayoutVars>
          <dgm:dir/>
          <dgm:resizeHandles/>
        </dgm:presLayoutVars>
      </dgm:prSet>
      <dgm:spPr/>
    </dgm:pt>
    <dgm:pt modelId="{274A237B-3523-4822-BEB7-961218401C1F}" type="pres">
      <dgm:prSet presAssocID="{7BD8C357-997A-4CDA-8864-00BE00F0169B}" presName="pyramid" presStyleLbl="node1" presStyleIdx="0" presStyleCnt="1" custScaleX="78738" custLinFactNeighborX="-971" custLinFactNeighborY="5704"/>
      <dgm:spPr>
        <a:solidFill>
          <a:srgbClr val="3399FF"/>
        </a:solidFill>
      </dgm:spPr>
    </dgm:pt>
    <dgm:pt modelId="{E5E33CFD-74F4-4DD9-BCDF-BC0A7DF95EF7}" type="pres">
      <dgm:prSet presAssocID="{7BD8C357-997A-4CDA-8864-00BE00F0169B}" presName="theList" presStyleCnt="0"/>
      <dgm:spPr/>
    </dgm:pt>
    <dgm:pt modelId="{300DE38B-984D-4619-8079-64BD4395B269}" type="pres">
      <dgm:prSet presAssocID="{1FDD524F-844F-4C5B-93F0-A5E7097CFE84}" presName="aNode" presStyleLbl="fgAcc1" presStyleIdx="0" presStyleCnt="3" custScaleX="108142" custScaleY="282375" custLinFactNeighborX="3119" custLinFactNeighborY="-53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39706C-57EF-4307-8585-F063E6388A91}" type="pres">
      <dgm:prSet presAssocID="{1FDD524F-844F-4C5B-93F0-A5E7097CFE84}" presName="aSpace" presStyleCnt="0"/>
      <dgm:spPr/>
    </dgm:pt>
    <dgm:pt modelId="{D61598E8-50C8-496A-85A9-85AD82F7009B}" type="pres">
      <dgm:prSet presAssocID="{7B5FB6E6-2A45-4175-801D-A8B505081179}" presName="aNode" presStyleLbl="fgAcc1" presStyleIdx="1" presStyleCnt="3" custScaleX="109707" custScaleY="257992" custLinFactNeighborX="3312" custLinFactNeighborY="224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223632-3125-4916-8EF7-A0022A0FC40F}" type="pres">
      <dgm:prSet presAssocID="{7B5FB6E6-2A45-4175-801D-A8B505081179}" presName="aSpace" presStyleCnt="0"/>
      <dgm:spPr/>
    </dgm:pt>
    <dgm:pt modelId="{A470DCC6-DE5A-453E-A478-6569E67BA534}" type="pres">
      <dgm:prSet presAssocID="{23AC435E-CFCE-4697-9E37-5427B5BBCB03}" presName="aNode" presStyleLbl="fgAcc1" presStyleIdx="2" presStyleCnt="3" custScaleX="111587" custScaleY="293007" custLinFactNeighborX="2356" custLinFactNeighborY="95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B2C2F1-E004-48E4-AA46-B644AF90072C}" type="pres">
      <dgm:prSet presAssocID="{23AC435E-CFCE-4697-9E37-5427B5BBCB03}" presName="aSpace" presStyleCnt="0"/>
      <dgm:spPr/>
    </dgm:pt>
  </dgm:ptLst>
  <dgm:cxnLst>
    <dgm:cxn modelId="{EE3532C2-258F-4201-BB7C-019ACB5A7960}" srcId="{7BD8C357-997A-4CDA-8864-00BE00F0169B}" destId="{1FDD524F-844F-4C5B-93F0-A5E7097CFE84}" srcOrd="0" destOrd="0" parTransId="{81F0A088-8D6F-4A8A-9471-99E4B4862861}" sibTransId="{1535D6E3-7D53-4B48-BD21-B961E54A7DBA}"/>
    <dgm:cxn modelId="{4068CB2A-985F-4B32-9BEA-3A345F0C612B}" type="presOf" srcId="{23AC435E-CFCE-4697-9E37-5427B5BBCB03}" destId="{A470DCC6-DE5A-453E-A478-6569E67BA534}" srcOrd="0" destOrd="0" presId="urn:microsoft.com/office/officeart/2005/8/layout/pyramid2"/>
    <dgm:cxn modelId="{40379085-28A9-48C4-BE7A-20CF2B90642E}" type="presOf" srcId="{1FDD524F-844F-4C5B-93F0-A5E7097CFE84}" destId="{300DE38B-984D-4619-8079-64BD4395B269}" srcOrd="0" destOrd="0" presId="urn:microsoft.com/office/officeart/2005/8/layout/pyramid2"/>
    <dgm:cxn modelId="{B95A84B6-84AF-45B7-BF8E-069BA06866DF}" srcId="{7BD8C357-997A-4CDA-8864-00BE00F0169B}" destId="{7B5FB6E6-2A45-4175-801D-A8B505081179}" srcOrd="1" destOrd="0" parTransId="{060673C9-A2C7-4D7A-914C-3631B3238D6F}" sibTransId="{CDF63925-09F0-4F99-BCEA-C60467D5C79E}"/>
    <dgm:cxn modelId="{010E822E-B097-4F59-9E8B-58B3709CE04D}" srcId="{7BD8C357-997A-4CDA-8864-00BE00F0169B}" destId="{23AC435E-CFCE-4697-9E37-5427B5BBCB03}" srcOrd="2" destOrd="0" parTransId="{543F8C39-3C0B-4F1E-8D4F-6476A16B5307}" sibTransId="{849517C2-D91E-4316-9F1C-2031E0313FF3}"/>
    <dgm:cxn modelId="{1316E9D6-6811-4098-9E29-D0D659CB3A8D}" type="presOf" srcId="{7BD8C357-997A-4CDA-8864-00BE00F0169B}" destId="{3680D97E-5A56-426A-907F-09BB94F06624}" srcOrd="0" destOrd="0" presId="urn:microsoft.com/office/officeart/2005/8/layout/pyramid2"/>
    <dgm:cxn modelId="{EA25BAED-A94C-49F9-9311-C4E2574E70D5}" type="presOf" srcId="{7B5FB6E6-2A45-4175-801D-A8B505081179}" destId="{D61598E8-50C8-496A-85A9-85AD82F7009B}" srcOrd="0" destOrd="0" presId="urn:microsoft.com/office/officeart/2005/8/layout/pyramid2"/>
    <dgm:cxn modelId="{3B35C86D-3005-42D3-A909-459200B5A954}" type="presParOf" srcId="{3680D97E-5A56-426A-907F-09BB94F06624}" destId="{274A237B-3523-4822-BEB7-961218401C1F}" srcOrd="0" destOrd="0" presId="urn:microsoft.com/office/officeart/2005/8/layout/pyramid2"/>
    <dgm:cxn modelId="{B9FA955C-EB39-46C1-B1C9-CA6C016C433E}" type="presParOf" srcId="{3680D97E-5A56-426A-907F-09BB94F06624}" destId="{E5E33CFD-74F4-4DD9-BCDF-BC0A7DF95EF7}" srcOrd="1" destOrd="0" presId="urn:microsoft.com/office/officeart/2005/8/layout/pyramid2"/>
    <dgm:cxn modelId="{92AB904F-5154-4E43-9781-FFE0726A4FB8}" type="presParOf" srcId="{E5E33CFD-74F4-4DD9-BCDF-BC0A7DF95EF7}" destId="{300DE38B-984D-4619-8079-64BD4395B269}" srcOrd="0" destOrd="0" presId="urn:microsoft.com/office/officeart/2005/8/layout/pyramid2"/>
    <dgm:cxn modelId="{D7672905-69C3-4DD2-BD4E-098E22AA3A5F}" type="presParOf" srcId="{E5E33CFD-74F4-4DD9-BCDF-BC0A7DF95EF7}" destId="{A539706C-57EF-4307-8585-F063E6388A91}" srcOrd="1" destOrd="0" presId="urn:microsoft.com/office/officeart/2005/8/layout/pyramid2"/>
    <dgm:cxn modelId="{3A498042-8639-450A-802A-DABE80DF0854}" type="presParOf" srcId="{E5E33CFD-74F4-4DD9-BCDF-BC0A7DF95EF7}" destId="{D61598E8-50C8-496A-85A9-85AD82F7009B}" srcOrd="2" destOrd="0" presId="urn:microsoft.com/office/officeart/2005/8/layout/pyramid2"/>
    <dgm:cxn modelId="{8CCB3EDB-1984-4C8C-BB44-91661048AB8B}" type="presParOf" srcId="{E5E33CFD-74F4-4DD9-BCDF-BC0A7DF95EF7}" destId="{38223632-3125-4916-8EF7-A0022A0FC40F}" srcOrd="3" destOrd="0" presId="urn:microsoft.com/office/officeart/2005/8/layout/pyramid2"/>
    <dgm:cxn modelId="{0281B2F0-880E-43BB-8E80-4B26DC54713A}" type="presParOf" srcId="{E5E33CFD-74F4-4DD9-BCDF-BC0A7DF95EF7}" destId="{A470DCC6-DE5A-453E-A478-6569E67BA534}" srcOrd="4" destOrd="0" presId="urn:microsoft.com/office/officeart/2005/8/layout/pyramid2"/>
    <dgm:cxn modelId="{AB5030E8-A8AD-4F8E-B057-11687441B68F}" type="presParOf" srcId="{E5E33CFD-74F4-4DD9-BCDF-BC0A7DF95EF7}" destId="{A6B2C2F1-E004-48E4-AA46-B644AF90072C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82CB8F-77E7-4458-B707-C55ED7EA607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848AC4-5F7F-4144-B5E8-CBF39F0A092E}">
      <dgm:prSet phldrT="[Текст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pPr algn="l">
            <a:lnSpc>
              <a:spcPct val="100000"/>
            </a:lnSpc>
          </a:pPr>
          <a:r>
            <a:rPr lang="ru-RU" sz="1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места нахождения учредителя</a:t>
          </a:r>
          <a:endParaRPr lang="ru-RU" sz="1400" b="0" i="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1D62DCC-D754-46B8-B59C-F375BE8957EE}" type="parTrans" cxnId="{3D7317E5-1C6A-4A94-8CD4-199238440C19}">
      <dgm:prSet/>
      <dgm:spPr/>
      <dgm:t>
        <a:bodyPr/>
        <a:lstStyle/>
        <a:p>
          <a:endParaRPr lang="ru-RU"/>
        </a:p>
      </dgm:t>
    </dgm:pt>
    <dgm:pt modelId="{27A3F510-074F-4FEC-A78E-15F6F2AB23BC}" type="sibTrans" cxnId="{3D7317E5-1C6A-4A94-8CD4-199238440C19}">
      <dgm:prSet/>
      <dgm:spPr/>
      <dgm:t>
        <a:bodyPr/>
        <a:lstStyle/>
        <a:p>
          <a:endParaRPr lang="ru-RU"/>
        </a:p>
      </dgm:t>
    </dgm:pt>
    <dgm:pt modelId="{549A074C-26BF-4894-8525-B85043A56B51}">
      <dgm:prSet phldrT="[Текст]"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75A6F3D-8C32-438E-B351-AA1CE8D32DD5}" type="parTrans" cxnId="{57933CF9-31E9-418C-AAE2-07E6E0346D2C}">
      <dgm:prSet/>
      <dgm:spPr/>
      <dgm:t>
        <a:bodyPr/>
        <a:lstStyle/>
        <a:p>
          <a:endParaRPr lang="ru-RU"/>
        </a:p>
      </dgm:t>
    </dgm:pt>
    <dgm:pt modelId="{7BFB2C8F-86B6-4FF9-B0ED-52118D1B00C7}" type="sibTrans" cxnId="{57933CF9-31E9-418C-AAE2-07E6E0346D2C}">
      <dgm:prSet/>
      <dgm:spPr/>
      <dgm:t>
        <a:bodyPr/>
        <a:lstStyle/>
        <a:p>
          <a:endParaRPr lang="ru-RU"/>
        </a:p>
      </dgm:t>
    </dgm:pt>
    <dgm:pt modelId="{84F55F8E-59E6-4EE4-91AA-94E9298205A2}">
      <dgm:prSet phldrT="[Текст]" custT="1"/>
      <dgm:spPr>
        <a:solidFill>
          <a:schemeClr val="bg1"/>
        </a:solidFill>
      </dgm:spPr>
      <dgm:t>
        <a:bodyPr/>
        <a:lstStyle/>
        <a:p>
          <a:pPr algn="l"/>
          <a:r>
            <a:rPr lang="ru-RU" sz="1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места нахождения  редакции</a:t>
          </a:r>
          <a:endParaRPr lang="ru-RU" sz="1400" b="0" i="0" dirty="0">
            <a:solidFill>
              <a:srgbClr val="0070C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D59C34FD-B8A0-4AA7-BC48-0940F2E06F32}" type="parTrans" cxnId="{77BE3579-5C74-415E-B4C9-D7CE8A59DF3D}">
      <dgm:prSet/>
      <dgm:spPr/>
      <dgm:t>
        <a:bodyPr/>
        <a:lstStyle/>
        <a:p>
          <a:endParaRPr lang="ru-RU"/>
        </a:p>
      </dgm:t>
    </dgm:pt>
    <dgm:pt modelId="{E246A9F8-B6E6-44FE-B23E-9BC0B0FFB9D8}" type="sibTrans" cxnId="{77BE3579-5C74-415E-B4C9-D7CE8A59DF3D}">
      <dgm:prSet/>
      <dgm:spPr/>
      <dgm:t>
        <a:bodyPr/>
        <a:lstStyle/>
        <a:p>
          <a:endParaRPr lang="ru-RU"/>
        </a:p>
      </dgm:t>
    </dgm:pt>
    <dgm:pt modelId="{2EDA4832-6DCE-48CF-94F4-4F3CA983A2DF}">
      <dgm:prSet phldrT="[Текст]"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E1206F-F253-4897-ACF0-5FEA10E25B3E}" type="parTrans" cxnId="{F2EBA491-C28B-4B87-B292-2E871A4A2FB0}">
      <dgm:prSet/>
      <dgm:spPr/>
      <dgm:t>
        <a:bodyPr/>
        <a:lstStyle/>
        <a:p>
          <a:endParaRPr lang="ru-RU"/>
        </a:p>
      </dgm:t>
    </dgm:pt>
    <dgm:pt modelId="{18C834FB-3DA2-4151-9009-1AF3D75F36B7}" type="sibTrans" cxnId="{F2EBA491-C28B-4B87-B292-2E871A4A2FB0}">
      <dgm:prSet/>
      <dgm:spPr/>
      <dgm:t>
        <a:bodyPr/>
        <a:lstStyle/>
        <a:p>
          <a:endParaRPr lang="ru-RU"/>
        </a:p>
      </dgm:t>
    </dgm:pt>
    <dgm:pt modelId="{C2AFBEFD-C0F9-4B2E-A42F-25A9ED11B628}">
      <dgm:prSet phldrT="[Текст]"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75431A-5D55-4587-B2A4-1623BF1A267E}" type="sibTrans" cxnId="{DBBCAC79-7E8B-4E93-A25A-386344375DE4}">
      <dgm:prSet/>
      <dgm:spPr/>
      <dgm:t>
        <a:bodyPr/>
        <a:lstStyle/>
        <a:p>
          <a:endParaRPr lang="ru-RU"/>
        </a:p>
      </dgm:t>
    </dgm:pt>
    <dgm:pt modelId="{C943AE0A-B738-4BCF-A884-E712863A9C9B}" type="parTrans" cxnId="{DBBCAC79-7E8B-4E93-A25A-386344375DE4}">
      <dgm:prSet/>
      <dgm:spPr/>
      <dgm:t>
        <a:bodyPr/>
        <a:lstStyle/>
        <a:p>
          <a:endParaRPr lang="ru-RU"/>
        </a:p>
      </dgm:t>
    </dgm:pt>
    <dgm:pt modelId="{9D5992A0-9654-47ED-9D7B-AF0B637AB6B5}">
      <dgm:prSet phldrT="[Текст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pPr algn="l"/>
          <a:r>
            <a:rPr lang="ru-RU" sz="1400" b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принятия решения о прекращении деятельности СМИ</a:t>
          </a:r>
          <a:endParaRPr lang="ru-RU" sz="1400" b="0" i="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F34261-A8D8-4B94-AF1F-822D30AC9932}" type="sibTrans" cxnId="{19034F84-1EE1-4CFD-8EDA-6D61AF7B5297}">
      <dgm:prSet/>
      <dgm:spPr/>
      <dgm:t>
        <a:bodyPr/>
        <a:lstStyle/>
        <a:p>
          <a:endParaRPr lang="ru-RU"/>
        </a:p>
      </dgm:t>
    </dgm:pt>
    <dgm:pt modelId="{75CE5497-A676-4788-8444-1C4F685E3D69}" type="parTrans" cxnId="{19034F84-1EE1-4CFD-8EDA-6D61AF7B5297}">
      <dgm:prSet/>
      <dgm:spPr/>
      <dgm:t>
        <a:bodyPr/>
        <a:lstStyle/>
        <a:p>
          <a:endParaRPr lang="ru-RU"/>
        </a:p>
      </dgm:t>
    </dgm:pt>
    <dgm:pt modelId="{DC81ADF3-F69F-40A5-9994-1F61544B21FE}">
      <dgm:prSet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44390B-8C60-4FEB-91DC-7C73582C2BE6}" type="parTrans" cxnId="{1F2A2611-2C3E-4327-8F97-8F50596941CD}">
      <dgm:prSet/>
      <dgm:spPr/>
      <dgm:t>
        <a:bodyPr/>
        <a:lstStyle/>
        <a:p>
          <a:endParaRPr lang="ru-RU"/>
        </a:p>
      </dgm:t>
    </dgm:pt>
    <dgm:pt modelId="{A8900D28-8258-4108-9993-AE1F1CFBE34B}" type="sibTrans" cxnId="{1F2A2611-2C3E-4327-8F97-8F50596941CD}">
      <dgm:prSet/>
      <dgm:spPr/>
      <dgm:t>
        <a:bodyPr/>
        <a:lstStyle/>
        <a:p>
          <a:endParaRPr lang="ru-RU"/>
        </a:p>
      </dgm:t>
    </dgm:pt>
    <dgm:pt modelId="{2BB6D781-1AE2-4AF6-918A-F2686B344325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периодичности выпуска СМИ</a:t>
          </a:r>
          <a:endParaRPr lang="ru-RU" sz="1400" b="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1262DB-BBEC-43DC-BE0D-8C43732E2194}" type="parTrans" cxnId="{801F695C-1457-4624-933E-A585D2C7CA6C}">
      <dgm:prSet/>
      <dgm:spPr/>
      <dgm:t>
        <a:bodyPr/>
        <a:lstStyle/>
        <a:p>
          <a:endParaRPr lang="ru-RU"/>
        </a:p>
      </dgm:t>
    </dgm:pt>
    <dgm:pt modelId="{04185876-482F-4204-BC7C-ED07F3CD51E1}" type="sibTrans" cxnId="{801F695C-1457-4624-933E-A585D2C7CA6C}">
      <dgm:prSet/>
      <dgm:spPr/>
      <dgm:t>
        <a:bodyPr/>
        <a:lstStyle/>
        <a:p>
          <a:endParaRPr lang="ru-RU"/>
        </a:p>
      </dgm:t>
    </dgm:pt>
    <dgm:pt modelId="{16707431-F6E1-451C-A003-7CF1E8DADDC1}">
      <dgm:prSet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16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0BD7E3-9FC8-443F-BF3C-44A1D45CCD98}" type="parTrans" cxnId="{C8B920CE-43B1-4EA0-B39D-7789450600B3}">
      <dgm:prSet/>
      <dgm:spPr/>
      <dgm:t>
        <a:bodyPr/>
        <a:lstStyle/>
        <a:p>
          <a:endParaRPr lang="ru-RU"/>
        </a:p>
      </dgm:t>
    </dgm:pt>
    <dgm:pt modelId="{0EC27EE5-7AC2-4288-A99C-2710AD0AD74D}" type="sibTrans" cxnId="{C8B920CE-43B1-4EA0-B39D-7789450600B3}">
      <dgm:prSet/>
      <dgm:spPr/>
      <dgm:t>
        <a:bodyPr/>
        <a:lstStyle/>
        <a:p>
          <a:endParaRPr lang="ru-RU"/>
        </a:p>
      </dgm:t>
    </dgm:pt>
    <dgm:pt modelId="{2A8CA288-4C9D-4B77-BA3D-3821D23FF163}">
      <dgm:prSet custT="1"/>
      <dgm:spPr>
        <a:solidFill>
          <a:schemeClr val="bg1"/>
        </a:solidFill>
      </dgm:spPr>
      <dgm:t>
        <a:bodyPr/>
        <a:lstStyle/>
        <a:p>
          <a:r>
            <a:rPr lang="ru-RU" sz="1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изменения максимального объёма СМИ</a:t>
          </a:r>
          <a:endParaRPr lang="ru-RU" sz="1400" b="0" i="0" dirty="0">
            <a:solidFill>
              <a:srgbClr val="0070C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4F8E44-F99A-4E62-B930-F984CBDFBEA7}" type="parTrans" cxnId="{FDB68E6E-3BA1-4CE7-AB65-1490DD59A55A}">
      <dgm:prSet/>
      <dgm:spPr/>
      <dgm:t>
        <a:bodyPr/>
        <a:lstStyle/>
        <a:p>
          <a:endParaRPr lang="ru-RU"/>
        </a:p>
      </dgm:t>
    </dgm:pt>
    <dgm:pt modelId="{1265E517-4C1B-4F9F-9E6C-72F56D05BDFC}" type="sibTrans" cxnId="{FDB68E6E-3BA1-4CE7-AB65-1490DD59A55A}">
      <dgm:prSet/>
      <dgm:spPr/>
      <dgm:t>
        <a:bodyPr/>
        <a:lstStyle/>
        <a:p>
          <a:endParaRPr lang="ru-RU"/>
        </a:p>
      </dgm:t>
    </dgm:pt>
    <dgm:pt modelId="{D75753AF-8D4B-41FE-AEFF-1D66865F98B5}">
      <dgm:prSet custT="1"/>
      <dgm:spPr>
        <a:ln>
          <a:solidFill>
            <a:srgbClr val="002060"/>
          </a:solidFill>
        </a:ln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6</a:t>
          </a:r>
          <a:endParaRPr lang="ru-RU" sz="1600" b="1" dirty="0">
            <a:solidFill>
              <a:srgbClr val="002060"/>
            </a:solidFill>
          </a:endParaRPr>
        </a:p>
      </dgm:t>
    </dgm:pt>
    <dgm:pt modelId="{85D749C7-522F-4F76-AF1B-A7102171BAFA}" type="parTrans" cxnId="{E809E380-DAB9-4394-BD06-6C37FC77196D}">
      <dgm:prSet/>
      <dgm:spPr/>
      <dgm:t>
        <a:bodyPr/>
        <a:lstStyle/>
        <a:p>
          <a:endParaRPr lang="ru-RU"/>
        </a:p>
      </dgm:t>
    </dgm:pt>
    <dgm:pt modelId="{1CB363CB-48F0-4546-A32B-6F9430E3F595}" type="sibTrans" cxnId="{E809E380-DAB9-4394-BD06-6C37FC77196D}">
      <dgm:prSet/>
      <dgm:spPr/>
      <dgm:t>
        <a:bodyPr/>
        <a:lstStyle/>
        <a:p>
          <a:endParaRPr lang="ru-RU"/>
        </a:p>
      </dgm:t>
    </dgm:pt>
    <dgm:pt modelId="{EDF94C0B-6A0C-452B-A0E6-DECEF59DDEED}">
      <dgm:prSet custT="1"/>
      <dgm:spPr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7</a:t>
          </a:r>
          <a:endParaRPr lang="ru-RU" sz="1600" b="1" dirty="0">
            <a:solidFill>
              <a:srgbClr val="002060"/>
            </a:solidFill>
          </a:endParaRPr>
        </a:p>
      </dgm:t>
    </dgm:pt>
    <dgm:pt modelId="{1DCC8469-77D3-4690-B3A6-8216AD0DEE2C}" type="parTrans" cxnId="{6147688B-BDC3-4891-831F-0476E6CE8529}">
      <dgm:prSet/>
      <dgm:spPr/>
      <dgm:t>
        <a:bodyPr/>
        <a:lstStyle/>
        <a:p>
          <a:endParaRPr lang="ru-RU"/>
        </a:p>
      </dgm:t>
    </dgm:pt>
    <dgm:pt modelId="{7A09EA51-D627-498D-84AF-2FAD44ED03B4}" type="sibTrans" cxnId="{6147688B-BDC3-4891-831F-0476E6CE8529}">
      <dgm:prSet/>
      <dgm:spPr/>
      <dgm:t>
        <a:bodyPr/>
        <a:lstStyle/>
        <a:p>
          <a:endParaRPr lang="ru-RU"/>
        </a:p>
      </dgm:t>
    </dgm:pt>
    <dgm:pt modelId="{24F5F3FD-5D6B-4F74-AFA7-F5562CE3335C}">
      <dgm:prSet custT="1"/>
      <dgm:spPr/>
      <dgm:t>
        <a:bodyPr/>
        <a:lstStyle/>
        <a:p>
          <a:r>
            <a:rPr lang="ru-RU" sz="1400" b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принятия решения о приостановлении деятельности СМИ</a:t>
          </a:r>
          <a:endParaRPr lang="ru-RU" sz="140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7FD7EB-4ED6-48E1-A28F-8DA45F2866A1}" type="parTrans" cxnId="{58811AF8-2B35-4A5D-BE32-86E016D5E994}">
      <dgm:prSet/>
      <dgm:spPr/>
      <dgm:t>
        <a:bodyPr/>
        <a:lstStyle/>
        <a:p>
          <a:endParaRPr lang="ru-RU"/>
        </a:p>
      </dgm:t>
    </dgm:pt>
    <dgm:pt modelId="{595252D5-E7CF-4E02-B5D5-87A56F65B042}" type="sibTrans" cxnId="{58811AF8-2B35-4A5D-BE32-86E016D5E994}">
      <dgm:prSet/>
      <dgm:spPr/>
      <dgm:t>
        <a:bodyPr/>
        <a:lstStyle/>
        <a:p>
          <a:endParaRPr lang="ru-RU"/>
        </a:p>
      </dgm:t>
    </dgm:pt>
    <dgm:pt modelId="{1946D900-678B-4D54-9614-FF3FC76EDA25}">
      <dgm:prSet custT="1"/>
      <dgm:spPr/>
      <dgm:t>
        <a:bodyPr/>
        <a:lstStyle/>
        <a:p>
          <a:r>
            <a:rPr lang="ru-RU" sz="1400" b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принятия решения о возобновлении деятельности СМИ</a:t>
          </a:r>
          <a:endParaRPr lang="ru-RU" sz="1400" b="0" i="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330031-9F75-4555-A632-39D1F1410782}" type="parTrans" cxnId="{3E6916F5-C876-4F62-BA43-9E15951F912A}">
      <dgm:prSet/>
      <dgm:spPr/>
      <dgm:t>
        <a:bodyPr/>
        <a:lstStyle/>
        <a:p>
          <a:endParaRPr lang="ru-RU"/>
        </a:p>
      </dgm:t>
    </dgm:pt>
    <dgm:pt modelId="{63CB61EC-6049-43D3-B93E-78B9FD40901F}" type="sibTrans" cxnId="{3E6916F5-C876-4F62-BA43-9E15951F912A}">
      <dgm:prSet/>
      <dgm:spPr/>
      <dgm:t>
        <a:bodyPr/>
        <a:lstStyle/>
        <a:p>
          <a:endParaRPr lang="ru-RU"/>
        </a:p>
      </dgm:t>
    </dgm:pt>
    <dgm:pt modelId="{54E5D987-3156-4B96-B541-6C6BE42B49ED}" type="pres">
      <dgm:prSet presAssocID="{5382CB8F-77E7-4458-B707-C55ED7EA607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3CCFB4-1E1B-4B87-BFE8-BF1895D567CD}" type="pres">
      <dgm:prSet presAssocID="{C2AFBEFD-C0F9-4B2E-A42F-25A9ED11B628}" presName="composite" presStyleCnt="0"/>
      <dgm:spPr/>
    </dgm:pt>
    <dgm:pt modelId="{B7612FB9-3A36-4BC9-95E0-423200AB9381}" type="pres">
      <dgm:prSet presAssocID="{C2AFBEFD-C0F9-4B2E-A42F-25A9ED11B628}" presName="parentText" presStyleLbl="alignNode1" presStyleIdx="0" presStyleCnt="7" custLinFactNeighborX="1468" custLinFactNeighborY="-9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43792E-31E3-4D33-AEED-211173ED5E55}" type="pres">
      <dgm:prSet presAssocID="{C2AFBEFD-C0F9-4B2E-A42F-25A9ED11B628}" presName="descendantText" presStyleLbl="alignAcc1" presStyleIdx="0" presStyleCnt="7" custScaleX="100000" custScaleY="100000" custLinFactNeighborX="-199" custLinFactNeighborY="7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DFD54B-4838-4C17-8A47-C4FC50D9A168}" type="pres">
      <dgm:prSet presAssocID="{DD75431A-5D55-4587-B2A4-1623BF1A267E}" presName="sp" presStyleCnt="0"/>
      <dgm:spPr/>
    </dgm:pt>
    <dgm:pt modelId="{EDB22828-E771-4E6A-AFAE-965A2E197D60}" type="pres">
      <dgm:prSet presAssocID="{549A074C-26BF-4894-8525-B85043A56B51}" presName="composite" presStyleCnt="0"/>
      <dgm:spPr/>
    </dgm:pt>
    <dgm:pt modelId="{15ABE7B8-55E6-4DA8-A460-9057386043BC}" type="pres">
      <dgm:prSet presAssocID="{549A074C-26BF-4894-8525-B85043A56B51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931C6-ED26-4338-9733-47F3878BC464}" type="pres">
      <dgm:prSet presAssocID="{549A074C-26BF-4894-8525-B85043A56B51}" presName="descendantText" presStyleLbl="alignAcc1" presStyleIdx="1" presStyleCnt="7" custScaleX="99964" custLinFactNeighborX="513" custLinFactNeighborY="-1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6BDA3-78A0-4A97-8DB4-5CF76D4F44F5}" type="pres">
      <dgm:prSet presAssocID="{7BFB2C8F-86B6-4FF9-B0ED-52118D1B00C7}" presName="sp" presStyleCnt="0"/>
      <dgm:spPr/>
    </dgm:pt>
    <dgm:pt modelId="{30F994CF-10FA-4A0B-B20E-B532269DBE9D}" type="pres">
      <dgm:prSet presAssocID="{DC81ADF3-F69F-40A5-9994-1F61544B21FE}" presName="composite" presStyleCnt="0"/>
      <dgm:spPr/>
    </dgm:pt>
    <dgm:pt modelId="{C3E00CA8-54B6-4563-80F5-EAC9771EEFEC}" type="pres">
      <dgm:prSet presAssocID="{DC81ADF3-F69F-40A5-9994-1F61544B21FE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62446-6A4D-4F9A-B375-2838520273BE}" type="pres">
      <dgm:prSet presAssocID="{DC81ADF3-F69F-40A5-9994-1F61544B21FE}" presName="descendantText" presStyleLbl="alignAcc1" presStyleIdx="2" presStyleCnt="7" custScaleX="100504" custLinFactNeighborX="44" custLinFactNeighborY="1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87157E-9FDE-46DB-B539-B45361C1C2A4}" type="pres">
      <dgm:prSet presAssocID="{A8900D28-8258-4108-9993-AE1F1CFBE34B}" presName="sp" presStyleCnt="0"/>
      <dgm:spPr/>
    </dgm:pt>
    <dgm:pt modelId="{D0FAEE10-8A45-44FE-A0A1-0AACCB8D8CB8}" type="pres">
      <dgm:prSet presAssocID="{16707431-F6E1-451C-A003-7CF1E8DADDC1}" presName="composite" presStyleCnt="0"/>
      <dgm:spPr/>
    </dgm:pt>
    <dgm:pt modelId="{6547B879-EE68-4014-B1C3-5BD94E9409BB}" type="pres">
      <dgm:prSet presAssocID="{16707431-F6E1-451C-A003-7CF1E8DADDC1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13C1E7-4CDD-499C-9A3F-C3A46D29226B}" type="pres">
      <dgm:prSet presAssocID="{16707431-F6E1-451C-A003-7CF1E8DADDC1}" presName="descendantText" presStyleLbl="alignAcc1" presStyleIdx="3" presStyleCnt="7" custScaleX="100464" custLinFactNeighborX="362" custLinFactNeighborY="3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2D2F3-EDC9-43E0-8A2A-9E6342A4B03B}" type="pres">
      <dgm:prSet presAssocID="{0EC27EE5-7AC2-4288-A99C-2710AD0AD74D}" presName="sp" presStyleCnt="0"/>
      <dgm:spPr/>
    </dgm:pt>
    <dgm:pt modelId="{5EEBC74D-E301-4909-96A4-CA505C431699}" type="pres">
      <dgm:prSet presAssocID="{2EDA4832-6DCE-48CF-94F4-4F3CA983A2DF}" presName="composite" presStyleCnt="0"/>
      <dgm:spPr/>
    </dgm:pt>
    <dgm:pt modelId="{67C52772-9E83-4BF9-B2FF-DFD9FB608A8A}" type="pres">
      <dgm:prSet presAssocID="{2EDA4832-6DCE-48CF-94F4-4F3CA983A2DF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1A0BF4-386C-42AE-ABDB-09E059477EFB}" type="pres">
      <dgm:prSet presAssocID="{2EDA4832-6DCE-48CF-94F4-4F3CA983A2DF}" presName="descendantText" presStyleLbl="alignAcc1" presStyleIdx="4" presStyleCnt="7" custScaleX="100385" custScaleY="99998" custLinFactNeighborX="-16" custLinFactNeighborY="4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46BF8C-8046-496A-83F3-02B7EB165F87}" type="pres">
      <dgm:prSet presAssocID="{18C834FB-3DA2-4151-9009-1AF3D75F36B7}" presName="sp" presStyleCnt="0"/>
      <dgm:spPr/>
    </dgm:pt>
    <dgm:pt modelId="{59F180B8-A442-47D6-B291-9466367480A5}" type="pres">
      <dgm:prSet presAssocID="{D75753AF-8D4B-41FE-AEFF-1D66865F98B5}" presName="composite" presStyleCnt="0"/>
      <dgm:spPr/>
    </dgm:pt>
    <dgm:pt modelId="{3450E231-A0E3-450E-8415-0FAC13ED1C12}" type="pres">
      <dgm:prSet presAssocID="{D75753AF-8D4B-41FE-AEFF-1D66865F98B5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C8259-E637-4ACE-9227-806B7DA1482E}" type="pres">
      <dgm:prSet presAssocID="{D75753AF-8D4B-41FE-AEFF-1D66865F98B5}" presName="descendantText" presStyleLbl="alignAcc1" presStyleIdx="5" presStyleCnt="7" custScaleX="100464" custLinFactNeighborX="24" custLinFactNeighborY="54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BD29F-CE1B-444A-A865-D9DB134D0043}" type="pres">
      <dgm:prSet presAssocID="{1CB363CB-48F0-4546-A32B-6F9430E3F595}" presName="sp" presStyleCnt="0"/>
      <dgm:spPr/>
    </dgm:pt>
    <dgm:pt modelId="{53512145-1C32-4213-9D5B-ABFA69A4BE40}" type="pres">
      <dgm:prSet presAssocID="{EDF94C0B-6A0C-452B-A0E6-DECEF59DDEED}" presName="composite" presStyleCnt="0"/>
      <dgm:spPr/>
    </dgm:pt>
    <dgm:pt modelId="{50198F71-1C49-4947-855E-030F5D3B5C9A}" type="pres">
      <dgm:prSet presAssocID="{EDF94C0B-6A0C-452B-A0E6-DECEF59DDEED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70DA8-2F4E-43DD-96D4-860FAC2FBE80}" type="pres">
      <dgm:prSet presAssocID="{EDF94C0B-6A0C-452B-A0E6-DECEF59DDEED}" presName="descendantText" presStyleLbl="alignAcc1" presStyleIdx="6" presStyleCnt="7" custScaleX="100170" custScaleY="138814" custLinFactNeighborX="195" custLinFactNeighborY="58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2C7204-DE1E-44F0-94FC-AA34B15B2CAE}" type="presOf" srcId="{D75753AF-8D4B-41FE-AEFF-1D66865F98B5}" destId="{3450E231-A0E3-450E-8415-0FAC13ED1C12}" srcOrd="0" destOrd="0" presId="urn:microsoft.com/office/officeart/2005/8/layout/chevron2"/>
    <dgm:cxn modelId="{6D747B4E-DCD2-4941-A9D8-EC1F4828A811}" type="presOf" srcId="{DC81ADF3-F69F-40A5-9994-1F61544B21FE}" destId="{C3E00CA8-54B6-4563-80F5-EAC9771EEFEC}" srcOrd="0" destOrd="0" presId="urn:microsoft.com/office/officeart/2005/8/layout/chevron2"/>
    <dgm:cxn modelId="{223891BB-8038-42FA-A053-88014A471DF1}" type="presOf" srcId="{1946D900-678B-4D54-9614-FF3FC76EDA25}" destId="{23970DA8-2F4E-43DD-96D4-860FAC2FBE80}" srcOrd="0" destOrd="0" presId="urn:microsoft.com/office/officeart/2005/8/layout/chevron2"/>
    <dgm:cxn modelId="{FDE028E4-CE16-4643-A8F4-96DBE849BF6D}" type="presOf" srcId="{24F5F3FD-5D6B-4F74-AFA7-F5562CE3335C}" destId="{C00C8259-E637-4ACE-9227-806B7DA1482E}" srcOrd="0" destOrd="0" presId="urn:microsoft.com/office/officeart/2005/8/layout/chevron2"/>
    <dgm:cxn modelId="{19034F84-1EE1-4CFD-8EDA-6D61AF7B5297}" srcId="{2EDA4832-6DCE-48CF-94F4-4F3CA983A2DF}" destId="{9D5992A0-9654-47ED-9D7B-AF0B637AB6B5}" srcOrd="0" destOrd="0" parTransId="{75CE5497-A676-4788-8444-1C4F685E3D69}" sibTransId="{F3F34261-A8D8-4B94-AF1F-822D30AC9932}"/>
    <dgm:cxn modelId="{C8B920CE-43B1-4EA0-B39D-7789450600B3}" srcId="{5382CB8F-77E7-4458-B707-C55ED7EA607F}" destId="{16707431-F6E1-451C-A003-7CF1E8DADDC1}" srcOrd="3" destOrd="0" parTransId="{5C0BD7E3-9FC8-443F-BF3C-44A1D45CCD98}" sibTransId="{0EC27EE5-7AC2-4288-A99C-2710AD0AD74D}"/>
    <dgm:cxn modelId="{801F695C-1457-4624-933E-A585D2C7CA6C}" srcId="{DC81ADF3-F69F-40A5-9994-1F61544B21FE}" destId="{2BB6D781-1AE2-4AF6-918A-F2686B344325}" srcOrd="0" destOrd="0" parTransId="{091262DB-BBEC-43DC-BE0D-8C43732E2194}" sibTransId="{04185876-482F-4204-BC7C-ED07F3CD51E1}"/>
    <dgm:cxn modelId="{3E6916F5-C876-4F62-BA43-9E15951F912A}" srcId="{EDF94C0B-6A0C-452B-A0E6-DECEF59DDEED}" destId="{1946D900-678B-4D54-9614-FF3FC76EDA25}" srcOrd="0" destOrd="0" parTransId="{6C330031-9F75-4555-A632-39D1F1410782}" sibTransId="{63CB61EC-6049-43D3-B93E-78B9FD40901F}"/>
    <dgm:cxn modelId="{D8A978DB-B22C-4D0E-B027-1ADC12BE373E}" type="presOf" srcId="{16707431-F6E1-451C-A003-7CF1E8DADDC1}" destId="{6547B879-EE68-4014-B1C3-5BD94E9409BB}" srcOrd="0" destOrd="0" presId="urn:microsoft.com/office/officeart/2005/8/layout/chevron2"/>
    <dgm:cxn modelId="{3C0C1A5A-9A8A-4B6D-A014-A7141DB37123}" type="presOf" srcId="{84F55F8E-59E6-4EE4-91AA-94E9298205A2}" destId="{F4D931C6-ED26-4338-9733-47F3878BC464}" srcOrd="0" destOrd="0" presId="urn:microsoft.com/office/officeart/2005/8/layout/chevron2"/>
    <dgm:cxn modelId="{1F2A2611-2C3E-4327-8F97-8F50596941CD}" srcId="{5382CB8F-77E7-4458-B707-C55ED7EA607F}" destId="{DC81ADF3-F69F-40A5-9994-1F61544B21FE}" srcOrd="2" destOrd="0" parTransId="{1344390B-8C60-4FEB-91DC-7C73582C2BE6}" sibTransId="{A8900D28-8258-4108-9993-AE1F1CFBE34B}"/>
    <dgm:cxn modelId="{EA37BDD2-2DA1-49A5-9A39-47839132E878}" type="presOf" srcId="{C2AFBEFD-C0F9-4B2E-A42F-25A9ED11B628}" destId="{B7612FB9-3A36-4BC9-95E0-423200AB9381}" srcOrd="0" destOrd="0" presId="urn:microsoft.com/office/officeart/2005/8/layout/chevron2"/>
    <dgm:cxn modelId="{FA48E168-C643-44F4-BF4A-1365EF4B99F1}" type="presOf" srcId="{81848AC4-5F7F-4144-B5E8-CBF39F0A092E}" destId="{5143792E-31E3-4D33-AEED-211173ED5E55}" srcOrd="0" destOrd="0" presId="urn:microsoft.com/office/officeart/2005/8/layout/chevron2"/>
    <dgm:cxn modelId="{6147688B-BDC3-4891-831F-0476E6CE8529}" srcId="{5382CB8F-77E7-4458-B707-C55ED7EA607F}" destId="{EDF94C0B-6A0C-452B-A0E6-DECEF59DDEED}" srcOrd="6" destOrd="0" parTransId="{1DCC8469-77D3-4690-B3A6-8216AD0DEE2C}" sibTransId="{7A09EA51-D627-498D-84AF-2FAD44ED03B4}"/>
    <dgm:cxn modelId="{3D7317E5-1C6A-4A94-8CD4-199238440C19}" srcId="{C2AFBEFD-C0F9-4B2E-A42F-25A9ED11B628}" destId="{81848AC4-5F7F-4144-B5E8-CBF39F0A092E}" srcOrd="0" destOrd="0" parTransId="{21D62DCC-D754-46B8-B59C-F375BE8957EE}" sibTransId="{27A3F510-074F-4FEC-A78E-15F6F2AB23BC}"/>
    <dgm:cxn modelId="{6A11F6F2-3B83-4C7B-816C-C7C3DCEC1EEE}" type="presOf" srcId="{549A074C-26BF-4894-8525-B85043A56B51}" destId="{15ABE7B8-55E6-4DA8-A460-9057386043BC}" srcOrd="0" destOrd="0" presId="urn:microsoft.com/office/officeart/2005/8/layout/chevron2"/>
    <dgm:cxn modelId="{B7823655-A1B9-49FB-B340-BA9883CB9ABD}" type="presOf" srcId="{5382CB8F-77E7-4458-B707-C55ED7EA607F}" destId="{54E5D987-3156-4B96-B541-6C6BE42B49ED}" srcOrd="0" destOrd="0" presId="urn:microsoft.com/office/officeart/2005/8/layout/chevron2"/>
    <dgm:cxn modelId="{9831C821-6ADF-415B-A15F-D8CC850AD96D}" type="presOf" srcId="{EDF94C0B-6A0C-452B-A0E6-DECEF59DDEED}" destId="{50198F71-1C49-4947-855E-030F5D3B5C9A}" srcOrd="0" destOrd="0" presId="urn:microsoft.com/office/officeart/2005/8/layout/chevron2"/>
    <dgm:cxn modelId="{EA7A7C68-7984-451D-80F8-568CEC1970E3}" type="presOf" srcId="{2EDA4832-6DCE-48CF-94F4-4F3CA983A2DF}" destId="{67C52772-9E83-4BF9-B2FF-DFD9FB608A8A}" srcOrd="0" destOrd="0" presId="urn:microsoft.com/office/officeart/2005/8/layout/chevron2"/>
    <dgm:cxn modelId="{77BE3579-5C74-415E-B4C9-D7CE8A59DF3D}" srcId="{549A074C-26BF-4894-8525-B85043A56B51}" destId="{84F55F8E-59E6-4EE4-91AA-94E9298205A2}" srcOrd="0" destOrd="0" parTransId="{D59C34FD-B8A0-4AA7-BC48-0940F2E06F32}" sibTransId="{E246A9F8-B6E6-44FE-B23E-9BC0B0FFB9D8}"/>
    <dgm:cxn modelId="{E809E380-DAB9-4394-BD06-6C37FC77196D}" srcId="{5382CB8F-77E7-4458-B707-C55ED7EA607F}" destId="{D75753AF-8D4B-41FE-AEFF-1D66865F98B5}" srcOrd="5" destOrd="0" parTransId="{85D749C7-522F-4F76-AF1B-A7102171BAFA}" sibTransId="{1CB363CB-48F0-4546-A32B-6F9430E3F595}"/>
    <dgm:cxn modelId="{57933CF9-31E9-418C-AAE2-07E6E0346D2C}" srcId="{5382CB8F-77E7-4458-B707-C55ED7EA607F}" destId="{549A074C-26BF-4894-8525-B85043A56B51}" srcOrd="1" destOrd="0" parTransId="{F75A6F3D-8C32-438E-B351-AA1CE8D32DD5}" sibTransId="{7BFB2C8F-86B6-4FF9-B0ED-52118D1B00C7}"/>
    <dgm:cxn modelId="{58811AF8-2B35-4A5D-BE32-86E016D5E994}" srcId="{D75753AF-8D4B-41FE-AEFF-1D66865F98B5}" destId="{24F5F3FD-5D6B-4F74-AFA7-F5562CE3335C}" srcOrd="0" destOrd="0" parTransId="{367FD7EB-4ED6-48E1-A28F-8DA45F2866A1}" sibTransId="{595252D5-E7CF-4E02-B5D5-87A56F65B042}"/>
    <dgm:cxn modelId="{F50C3B06-1DB1-41C3-8F0B-ED33F7736402}" type="presOf" srcId="{2BB6D781-1AE2-4AF6-918A-F2686B344325}" destId="{35862446-6A4D-4F9A-B375-2838520273BE}" srcOrd="0" destOrd="0" presId="urn:microsoft.com/office/officeart/2005/8/layout/chevron2"/>
    <dgm:cxn modelId="{F2EBA491-C28B-4B87-B292-2E871A4A2FB0}" srcId="{5382CB8F-77E7-4458-B707-C55ED7EA607F}" destId="{2EDA4832-6DCE-48CF-94F4-4F3CA983A2DF}" srcOrd="4" destOrd="0" parTransId="{C7E1206F-F253-4897-ACF0-5FEA10E25B3E}" sibTransId="{18C834FB-3DA2-4151-9009-1AF3D75F36B7}"/>
    <dgm:cxn modelId="{DBBCAC79-7E8B-4E93-A25A-386344375DE4}" srcId="{5382CB8F-77E7-4458-B707-C55ED7EA607F}" destId="{C2AFBEFD-C0F9-4B2E-A42F-25A9ED11B628}" srcOrd="0" destOrd="0" parTransId="{C943AE0A-B738-4BCF-A884-E712863A9C9B}" sibTransId="{DD75431A-5D55-4587-B2A4-1623BF1A267E}"/>
    <dgm:cxn modelId="{8E69690B-AA12-4A0F-96B2-93BD15B0CD62}" type="presOf" srcId="{2A8CA288-4C9D-4B77-BA3D-3821D23FF163}" destId="{1B13C1E7-4CDD-499C-9A3F-C3A46D29226B}" srcOrd="0" destOrd="0" presId="urn:microsoft.com/office/officeart/2005/8/layout/chevron2"/>
    <dgm:cxn modelId="{0ACA1B51-57FB-4E8F-9070-9362700526B5}" type="presOf" srcId="{9D5992A0-9654-47ED-9D7B-AF0B637AB6B5}" destId="{541A0BF4-386C-42AE-ABDB-09E059477EFB}" srcOrd="0" destOrd="0" presId="urn:microsoft.com/office/officeart/2005/8/layout/chevron2"/>
    <dgm:cxn modelId="{FDB68E6E-3BA1-4CE7-AB65-1490DD59A55A}" srcId="{16707431-F6E1-451C-A003-7CF1E8DADDC1}" destId="{2A8CA288-4C9D-4B77-BA3D-3821D23FF163}" srcOrd="0" destOrd="0" parTransId="{0D4F8E44-F99A-4E62-B930-F984CBDFBEA7}" sibTransId="{1265E517-4C1B-4F9F-9E6C-72F56D05BDFC}"/>
    <dgm:cxn modelId="{A376B046-5CF7-43C8-917A-37906A0BAC64}" type="presParOf" srcId="{54E5D987-3156-4B96-B541-6C6BE42B49ED}" destId="{783CCFB4-1E1B-4B87-BFE8-BF1895D567CD}" srcOrd="0" destOrd="0" presId="urn:microsoft.com/office/officeart/2005/8/layout/chevron2"/>
    <dgm:cxn modelId="{25237884-345C-48E8-8C40-0C28662ED9ED}" type="presParOf" srcId="{783CCFB4-1E1B-4B87-BFE8-BF1895D567CD}" destId="{B7612FB9-3A36-4BC9-95E0-423200AB9381}" srcOrd="0" destOrd="0" presId="urn:microsoft.com/office/officeart/2005/8/layout/chevron2"/>
    <dgm:cxn modelId="{318A360C-80ED-4B21-A82F-78B1130C0589}" type="presParOf" srcId="{783CCFB4-1E1B-4B87-BFE8-BF1895D567CD}" destId="{5143792E-31E3-4D33-AEED-211173ED5E55}" srcOrd="1" destOrd="0" presId="urn:microsoft.com/office/officeart/2005/8/layout/chevron2"/>
    <dgm:cxn modelId="{7D7EF646-2151-4DA2-92C5-AB618E2F19E8}" type="presParOf" srcId="{54E5D987-3156-4B96-B541-6C6BE42B49ED}" destId="{C4DFD54B-4838-4C17-8A47-C4FC50D9A168}" srcOrd="1" destOrd="0" presId="urn:microsoft.com/office/officeart/2005/8/layout/chevron2"/>
    <dgm:cxn modelId="{AB452F11-BB92-4030-822B-1DC3D3C7C8F5}" type="presParOf" srcId="{54E5D987-3156-4B96-B541-6C6BE42B49ED}" destId="{EDB22828-E771-4E6A-AFAE-965A2E197D60}" srcOrd="2" destOrd="0" presId="urn:microsoft.com/office/officeart/2005/8/layout/chevron2"/>
    <dgm:cxn modelId="{0B945966-6E5B-417E-8123-A4AD552F7932}" type="presParOf" srcId="{EDB22828-E771-4E6A-AFAE-965A2E197D60}" destId="{15ABE7B8-55E6-4DA8-A460-9057386043BC}" srcOrd="0" destOrd="0" presId="urn:microsoft.com/office/officeart/2005/8/layout/chevron2"/>
    <dgm:cxn modelId="{C73146BD-9574-4956-ABDC-CD465251E08D}" type="presParOf" srcId="{EDB22828-E771-4E6A-AFAE-965A2E197D60}" destId="{F4D931C6-ED26-4338-9733-47F3878BC464}" srcOrd="1" destOrd="0" presId="urn:microsoft.com/office/officeart/2005/8/layout/chevron2"/>
    <dgm:cxn modelId="{D1C1833B-50FB-48B6-9675-790758DBE7DB}" type="presParOf" srcId="{54E5D987-3156-4B96-B541-6C6BE42B49ED}" destId="{FF36BDA3-78A0-4A97-8DB4-5CF76D4F44F5}" srcOrd="3" destOrd="0" presId="urn:microsoft.com/office/officeart/2005/8/layout/chevron2"/>
    <dgm:cxn modelId="{7F4DB7E1-0506-4AEC-A88B-96B32DACC15E}" type="presParOf" srcId="{54E5D987-3156-4B96-B541-6C6BE42B49ED}" destId="{30F994CF-10FA-4A0B-B20E-B532269DBE9D}" srcOrd="4" destOrd="0" presId="urn:microsoft.com/office/officeart/2005/8/layout/chevron2"/>
    <dgm:cxn modelId="{3B02BE4E-B700-4468-9A80-487EC2038D7D}" type="presParOf" srcId="{30F994CF-10FA-4A0B-B20E-B532269DBE9D}" destId="{C3E00CA8-54B6-4563-80F5-EAC9771EEFEC}" srcOrd="0" destOrd="0" presId="urn:microsoft.com/office/officeart/2005/8/layout/chevron2"/>
    <dgm:cxn modelId="{2A08F4E4-0671-4069-ACE8-C70F845A3061}" type="presParOf" srcId="{30F994CF-10FA-4A0B-B20E-B532269DBE9D}" destId="{35862446-6A4D-4F9A-B375-2838520273BE}" srcOrd="1" destOrd="0" presId="urn:microsoft.com/office/officeart/2005/8/layout/chevron2"/>
    <dgm:cxn modelId="{375514A3-A660-4929-BCCE-D739129C5E12}" type="presParOf" srcId="{54E5D987-3156-4B96-B541-6C6BE42B49ED}" destId="{3B87157E-9FDE-46DB-B539-B45361C1C2A4}" srcOrd="5" destOrd="0" presId="urn:microsoft.com/office/officeart/2005/8/layout/chevron2"/>
    <dgm:cxn modelId="{0B6080C1-3C99-4C9F-B63D-610140F1A71B}" type="presParOf" srcId="{54E5D987-3156-4B96-B541-6C6BE42B49ED}" destId="{D0FAEE10-8A45-44FE-A0A1-0AACCB8D8CB8}" srcOrd="6" destOrd="0" presId="urn:microsoft.com/office/officeart/2005/8/layout/chevron2"/>
    <dgm:cxn modelId="{2E36E6C5-29DE-4021-82B8-7CD8CCE01B03}" type="presParOf" srcId="{D0FAEE10-8A45-44FE-A0A1-0AACCB8D8CB8}" destId="{6547B879-EE68-4014-B1C3-5BD94E9409BB}" srcOrd="0" destOrd="0" presId="urn:microsoft.com/office/officeart/2005/8/layout/chevron2"/>
    <dgm:cxn modelId="{396076A4-CF34-4199-88B6-EE10B6520AC9}" type="presParOf" srcId="{D0FAEE10-8A45-44FE-A0A1-0AACCB8D8CB8}" destId="{1B13C1E7-4CDD-499C-9A3F-C3A46D29226B}" srcOrd="1" destOrd="0" presId="urn:microsoft.com/office/officeart/2005/8/layout/chevron2"/>
    <dgm:cxn modelId="{DD1D7DBE-1B38-478A-B96B-0587AF71CED2}" type="presParOf" srcId="{54E5D987-3156-4B96-B541-6C6BE42B49ED}" destId="{F992D2F3-EDC9-43E0-8A2A-9E6342A4B03B}" srcOrd="7" destOrd="0" presId="urn:microsoft.com/office/officeart/2005/8/layout/chevron2"/>
    <dgm:cxn modelId="{C61B7F30-1A80-4170-8D3C-A12C15AF57C1}" type="presParOf" srcId="{54E5D987-3156-4B96-B541-6C6BE42B49ED}" destId="{5EEBC74D-E301-4909-96A4-CA505C431699}" srcOrd="8" destOrd="0" presId="urn:microsoft.com/office/officeart/2005/8/layout/chevron2"/>
    <dgm:cxn modelId="{14F7484C-6ABB-4040-92ED-C6829496E8EE}" type="presParOf" srcId="{5EEBC74D-E301-4909-96A4-CA505C431699}" destId="{67C52772-9E83-4BF9-B2FF-DFD9FB608A8A}" srcOrd="0" destOrd="0" presId="urn:microsoft.com/office/officeart/2005/8/layout/chevron2"/>
    <dgm:cxn modelId="{586792E4-F183-42AC-9BC7-26B20DC2FA71}" type="presParOf" srcId="{5EEBC74D-E301-4909-96A4-CA505C431699}" destId="{541A0BF4-386C-42AE-ABDB-09E059477EFB}" srcOrd="1" destOrd="0" presId="urn:microsoft.com/office/officeart/2005/8/layout/chevron2"/>
    <dgm:cxn modelId="{D5729722-D154-4A91-9544-91A7845E2A3D}" type="presParOf" srcId="{54E5D987-3156-4B96-B541-6C6BE42B49ED}" destId="{F946BF8C-8046-496A-83F3-02B7EB165F87}" srcOrd="9" destOrd="0" presId="urn:microsoft.com/office/officeart/2005/8/layout/chevron2"/>
    <dgm:cxn modelId="{C01C85D1-CA35-4838-BC5B-CADE54519C85}" type="presParOf" srcId="{54E5D987-3156-4B96-B541-6C6BE42B49ED}" destId="{59F180B8-A442-47D6-B291-9466367480A5}" srcOrd="10" destOrd="0" presId="urn:microsoft.com/office/officeart/2005/8/layout/chevron2"/>
    <dgm:cxn modelId="{9F4D36DC-300E-48BD-BAC7-EE5F8A7A64BE}" type="presParOf" srcId="{59F180B8-A442-47D6-B291-9466367480A5}" destId="{3450E231-A0E3-450E-8415-0FAC13ED1C12}" srcOrd="0" destOrd="0" presId="urn:microsoft.com/office/officeart/2005/8/layout/chevron2"/>
    <dgm:cxn modelId="{B88FCD64-36BF-4861-AE5E-EA3533B4B259}" type="presParOf" srcId="{59F180B8-A442-47D6-B291-9466367480A5}" destId="{C00C8259-E637-4ACE-9227-806B7DA1482E}" srcOrd="1" destOrd="0" presId="urn:microsoft.com/office/officeart/2005/8/layout/chevron2"/>
    <dgm:cxn modelId="{36768071-5196-4164-BDAF-88CED83C5E05}" type="presParOf" srcId="{54E5D987-3156-4B96-B541-6C6BE42B49ED}" destId="{2BCBD29F-CE1B-444A-A865-D9DB134D0043}" srcOrd="11" destOrd="0" presId="urn:microsoft.com/office/officeart/2005/8/layout/chevron2"/>
    <dgm:cxn modelId="{E990EAE5-C6F5-457C-B54C-4D9C6F500602}" type="presParOf" srcId="{54E5D987-3156-4B96-B541-6C6BE42B49ED}" destId="{53512145-1C32-4213-9D5B-ABFA69A4BE40}" srcOrd="12" destOrd="0" presId="urn:microsoft.com/office/officeart/2005/8/layout/chevron2"/>
    <dgm:cxn modelId="{34EDC25B-E707-4643-838F-738B15795BB0}" type="presParOf" srcId="{53512145-1C32-4213-9D5B-ABFA69A4BE40}" destId="{50198F71-1C49-4947-855E-030F5D3B5C9A}" srcOrd="0" destOrd="0" presId="urn:microsoft.com/office/officeart/2005/8/layout/chevron2"/>
    <dgm:cxn modelId="{97FE4925-2AA5-4536-AB22-9457E152C193}" type="presParOf" srcId="{53512145-1C32-4213-9D5B-ABFA69A4BE40}" destId="{23970DA8-2F4E-43DD-96D4-860FAC2FBE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D44D37-6D71-4198-834F-F6381627B90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D373F18D-B20E-43EC-A7BF-2C0DCD7D9883}">
      <dgm:prSet phldrT="[Текст]" phldr="1"/>
      <dgm:spPr/>
      <dgm:t>
        <a:bodyPr/>
        <a:lstStyle/>
        <a:p>
          <a:endParaRPr lang="ru-RU" dirty="0"/>
        </a:p>
      </dgm:t>
    </dgm:pt>
    <dgm:pt modelId="{C213DFA5-3ECD-43DF-8740-AF9A515747FE}" type="parTrans" cxnId="{40DEA31A-3266-40F9-8085-ADB0C2212493}">
      <dgm:prSet/>
      <dgm:spPr/>
      <dgm:t>
        <a:bodyPr/>
        <a:lstStyle/>
        <a:p>
          <a:endParaRPr lang="ru-RU"/>
        </a:p>
      </dgm:t>
    </dgm:pt>
    <dgm:pt modelId="{8BDBD224-21C3-4178-900E-1611D9D09F29}" type="sibTrans" cxnId="{40DEA31A-3266-40F9-8085-ADB0C2212493}">
      <dgm:prSet/>
      <dgm:spPr/>
      <dgm:t>
        <a:bodyPr/>
        <a:lstStyle/>
        <a:p>
          <a:endParaRPr lang="ru-RU"/>
        </a:p>
      </dgm:t>
    </dgm:pt>
    <dgm:pt modelId="{B32E0B1B-AC96-4E94-999F-01E17CA68CA6}">
      <dgm:prSet phldrT="[Текст]" phldr="1"/>
      <dgm:spPr/>
      <dgm:t>
        <a:bodyPr/>
        <a:lstStyle/>
        <a:p>
          <a:endParaRPr lang="ru-RU" dirty="0"/>
        </a:p>
      </dgm:t>
    </dgm:pt>
    <dgm:pt modelId="{7101460F-5138-4F9E-971C-FBF16935AEA2}" type="parTrans" cxnId="{E494ED68-FA2B-4B0E-8B95-C236725E7A0F}">
      <dgm:prSet/>
      <dgm:spPr/>
      <dgm:t>
        <a:bodyPr/>
        <a:lstStyle/>
        <a:p>
          <a:endParaRPr lang="ru-RU"/>
        </a:p>
      </dgm:t>
    </dgm:pt>
    <dgm:pt modelId="{93045E03-E5DD-48F2-804A-959F57D808E5}" type="sibTrans" cxnId="{E494ED68-FA2B-4B0E-8B95-C236725E7A0F}">
      <dgm:prSet/>
      <dgm:spPr/>
      <dgm:t>
        <a:bodyPr/>
        <a:lstStyle/>
        <a:p>
          <a:endParaRPr lang="ru-RU"/>
        </a:p>
      </dgm:t>
    </dgm:pt>
    <dgm:pt modelId="{C7D8D6CB-C647-47D2-AB42-8DF675D517C0}">
      <dgm:prSet phldrT="[Текст]" phldr="1"/>
      <dgm:spPr/>
      <dgm:t>
        <a:bodyPr/>
        <a:lstStyle/>
        <a:p>
          <a:endParaRPr lang="ru-RU" dirty="0"/>
        </a:p>
      </dgm:t>
    </dgm:pt>
    <dgm:pt modelId="{30795271-215A-40A9-8953-E463AB55FDE5}" type="parTrans" cxnId="{646B2970-26E8-49FB-A89E-661FF74C933A}">
      <dgm:prSet/>
      <dgm:spPr/>
      <dgm:t>
        <a:bodyPr/>
        <a:lstStyle/>
        <a:p>
          <a:endParaRPr lang="ru-RU"/>
        </a:p>
      </dgm:t>
    </dgm:pt>
    <dgm:pt modelId="{90058222-CDFC-4CB4-921E-0084ED666771}" type="sibTrans" cxnId="{646B2970-26E8-49FB-A89E-661FF74C933A}">
      <dgm:prSet/>
      <dgm:spPr/>
      <dgm:t>
        <a:bodyPr/>
        <a:lstStyle/>
        <a:p>
          <a:endParaRPr lang="ru-RU"/>
        </a:p>
      </dgm:t>
    </dgm:pt>
    <dgm:pt modelId="{BB70F45B-F649-4997-BDF0-149131C845EB}">
      <dgm:prSet phldrT="[Текст]" phldr="1"/>
      <dgm:spPr/>
      <dgm:t>
        <a:bodyPr/>
        <a:lstStyle/>
        <a:p>
          <a:endParaRPr lang="ru-RU" dirty="0"/>
        </a:p>
      </dgm:t>
    </dgm:pt>
    <dgm:pt modelId="{1075865E-C3B7-4D88-BB03-C2902629FC3B}" type="parTrans" cxnId="{E7CA53C5-4A52-4F64-A922-7D1B464731CA}">
      <dgm:prSet/>
      <dgm:spPr/>
      <dgm:t>
        <a:bodyPr/>
        <a:lstStyle/>
        <a:p>
          <a:endParaRPr lang="ru-RU"/>
        </a:p>
      </dgm:t>
    </dgm:pt>
    <dgm:pt modelId="{69CF21F2-DD7D-4F7F-BC83-D0D416AD2B71}" type="sibTrans" cxnId="{E7CA53C5-4A52-4F64-A922-7D1B464731CA}">
      <dgm:prSet/>
      <dgm:spPr/>
      <dgm:t>
        <a:bodyPr/>
        <a:lstStyle/>
        <a:p>
          <a:endParaRPr lang="ru-RU"/>
        </a:p>
      </dgm:t>
    </dgm:pt>
    <dgm:pt modelId="{CA05B318-F741-453C-B9E1-5E1FA8514C49}" type="pres">
      <dgm:prSet presAssocID="{03D44D37-6D71-4198-834F-F6381627B90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7B2CCD-40FE-4CD4-9A7D-B45F9A52F302}" type="pres">
      <dgm:prSet presAssocID="{D373F18D-B20E-43EC-A7BF-2C0DCD7D988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0499CF-45B0-4481-ACBC-F771C134591C}" type="pres">
      <dgm:prSet presAssocID="{D373F18D-B20E-43EC-A7BF-2C0DCD7D988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528EF9-20EC-4F7A-9C3B-859CD63BF206}" type="pres">
      <dgm:prSet presAssocID="{C7D8D6CB-C647-47D2-AB42-8DF675D517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5E045-48C2-4D6E-9FC8-D7AE63301085}" type="pres">
      <dgm:prSet presAssocID="{C7D8D6CB-C647-47D2-AB42-8DF675D517C0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94ED68-FA2B-4B0E-8B95-C236725E7A0F}" srcId="{D373F18D-B20E-43EC-A7BF-2C0DCD7D9883}" destId="{B32E0B1B-AC96-4E94-999F-01E17CA68CA6}" srcOrd="0" destOrd="0" parTransId="{7101460F-5138-4F9E-971C-FBF16935AEA2}" sibTransId="{93045E03-E5DD-48F2-804A-959F57D808E5}"/>
    <dgm:cxn modelId="{D60998DE-2074-4D8E-B6C7-1419560B5F3C}" type="presOf" srcId="{D373F18D-B20E-43EC-A7BF-2C0DCD7D9883}" destId="{3F7B2CCD-40FE-4CD4-9A7D-B45F9A52F302}" srcOrd="0" destOrd="0" presId="urn:microsoft.com/office/officeart/2005/8/layout/vList2"/>
    <dgm:cxn modelId="{4FAD4E99-C8CF-4043-BF86-22634FC4F575}" type="presOf" srcId="{C7D8D6CB-C647-47D2-AB42-8DF675D517C0}" destId="{01528EF9-20EC-4F7A-9C3B-859CD63BF206}" srcOrd="0" destOrd="0" presId="urn:microsoft.com/office/officeart/2005/8/layout/vList2"/>
    <dgm:cxn modelId="{40DEA31A-3266-40F9-8085-ADB0C2212493}" srcId="{03D44D37-6D71-4198-834F-F6381627B90A}" destId="{D373F18D-B20E-43EC-A7BF-2C0DCD7D9883}" srcOrd="0" destOrd="0" parTransId="{C213DFA5-3ECD-43DF-8740-AF9A515747FE}" sibTransId="{8BDBD224-21C3-4178-900E-1611D9D09F29}"/>
    <dgm:cxn modelId="{646B2970-26E8-49FB-A89E-661FF74C933A}" srcId="{03D44D37-6D71-4198-834F-F6381627B90A}" destId="{C7D8D6CB-C647-47D2-AB42-8DF675D517C0}" srcOrd="1" destOrd="0" parTransId="{30795271-215A-40A9-8953-E463AB55FDE5}" sibTransId="{90058222-CDFC-4CB4-921E-0084ED666771}"/>
    <dgm:cxn modelId="{491C66C4-402C-4277-92AF-D8BC6A84D4AF}" type="presOf" srcId="{BB70F45B-F649-4997-BDF0-149131C845EB}" destId="{6245E045-48C2-4D6E-9FC8-D7AE63301085}" srcOrd="0" destOrd="0" presId="urn:microsoft.com/office/officeart/2005/8/layout/vList2"/>
    <dgm:cxn modelId="{DFBFFB4B-E9C2-4528-BB20-178A0CAC815E}" type="presOf" srcId="{03D44D37-6D71-4198-834F-F6381627B90A}" destId="{CA05B318-F741-453C-B9E1-5E1FA8514C49}" srcOrd="0" destOrd="0" presId="urn:microsoft.com/office/officeart/2005/8/layout/vList2"/>
    <dgm:cxn modelId="{75FED1AE-A4AB-47D3-BA47-3187D8EFAA2A}" type="presOf" srcId="{B32E0B1B-AC96-4E94-999F-01E17CA68CA6}" destId="{630499CF-45B0-4481-ACBC-F771C134591C}" srcOrd="0" destOrd="0" presId="urn:microsoft.com/office/officeart/2005/8/layout/vList2"/>
    <dgm:cxn modelId="{E7CA53C5-4A52-4F64-A922-7D1B464731CA}" srcId="{C7D8D6CB-C647-47D2-AB42-8DF675D517C0}" destId="{BB70F45B-F649-4997-BDF0-149131C845EB}" srcOrd="0" destOrd="0" parTransId="{1075865E-C3B7-4D88-BB03-C2902629FC3B}" sibTransId="{69CF21F2-DD7D-4F7F-BC83-D0D416AD2B71}"/>
    <dgm:cxn modelId="{2EC2C2DD-77D3-4976-8460-56B3E928B45E}" type="presParOf" srcId="{CA05B318-F741-453C-B9E1-5E1FA8514C49}" destId="{3F7B2CCD-40FE-4CD4-9A7D-B45F9A52F302}" srcOrd="0" destOrd="0" presId="urn:microsoft.com/office/officeart/2005/8/layout/vList2"/>
    <dgm:cxn modelId="{E8359989-C0FB-414F-A918-4B07AC0CEDAD}" type="presParOf" srcId="{CA05B318-F741-453C-B9E1-5E1FA8514C49}" destId="{630499CF-45B0-4481-ACBC-F771C134591C}" srcOrd="1" destOrd="0" presId="urn:microsoft.com/office/officeart/2005/8/layout/vList2"/>
    <dgm:cxn modelId="{218E17E6-7CA5-4458-99EF-E039092A9DB5}" type="presParOf" srcId="{CA05B318-F741-453C-B9E1-5E1FA8514C49}" destId="{01528EF9-20EC-4F7A-9C3B-859CD63BF206}" srcOrd="2" destOrd="0" presId="urn:microsoft.com/office/officeart/2005/8/layout/vList2"/>
    <dgm:cxn modelId="{07CEEAD2-DF83-47B3-8E4B-4E447E1D2394}" type="presParOf" srcId="{CA05B318-F741-453C-B9E1-5E1FA8514C49}" destId="{6245E045-48C2-4D6E-9FC8-D7AE6330108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11B096-119D-46BF-8232-BFBADB609302}">
      <dsp:nvSpPr>
        <dsp:cNvPr id="0" name=""/>
        <dsp:cNvSpPr/>
      </dsp:nvSpPr>
      <dsp:spPr>
        <a:xfrm>
          <a:off x="2163206" y="0"/>
          <a:ext cx="3394075" cy="3394075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F02FED-9DB6-4046-8C60-663529AC6FCE}">
      <dsp:nvSpPr>
        <dsp:cNvPr id="0" name=""/>
        <dsp:cNvSpPr/>
      </dsp:nvSpPr>
      <dsp:spPr>
        <a:xfrm>
          <a:off x="3860244" y="341230"/>
          <a:ext cx="2206148" cy="8034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/>
        </a:p>
      </dsp:txBody>
      <dsp:txXfrm>
        <a:off x="3860244" y="341230"/>
        <a:ext cx="2206148" cy="803441"/>
      </dsp:txXfrm>
    </dsp:sp>
    <dsp:sp modelId="{D4B5E754-C8C6-4D2E-B45C-BE412F1819EF}">
      <dsp:nvSpPr>
        <dsp:cNvPr id="0" name=""/>
        <dsp:cNvSpPr/>
      </dsp:nvSpPr>
      <dsp:spPr>
        <a:xfrm>
          <a:off x="3860244" y="1245101"/>
          <a:ext cx="2206148" cy="8034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/>
        </a:p>
      </dsp:txBody>
      <dsp:txXfrm>
        <a:off x="3860244" y="1245101"/>
        <a:ext cx="2206148" cy="803441"/>
      </dsp:txXfrm>
    </dsp:sp>
    <dsp:sp modelId="{0E37E39B-0042-4FCA-B063-15B0A136E21F}">
      <dsp:nvSpPr>
        <dsp:cNvPr id="0" name=""/>
        <dsp:cNvSpPr/>
      </dsp:nvSpPr>
      <dsp:spPr>
        <a:xfrm>
          <a:off x="3860244" y="2148973"/>
          <a:ext cx="2206148" cy="8034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/>
        </a:p>
      </dsp:txBody>
      <dsp:txXfrm>
        <a:off x="3860244" y="2148973"/>
        <a:ext cx="2206148" cy="80344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emf"/><Relationship Id="rId1" Type="http://schemas.openxmlformats.org/officeDocument/2006/relationships/image" Target="../media/image8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emf"/><Relationship Id="rId1" Type="http://schemas.openxmlformats.org/officeDocument/2006/relationships/image" Target="../media/image8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" name="Rectangle 2"/>
          <p:cNvSpPr>
            <a:spLocks noGrp="1"/>
          </p:cNvSpPr>
          <p:nvPr>
            <p:ph type="body" sz="quarter" idx="1"/>
          </p:nvPr>
        </p:nvSpPr>
        <p:spPr bwMode="auto">
          <a:xfrm>
            <a:off x="906357" y="4715907"/>
            <a:ext cx="4984962" cy="446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>
                <a:sym typeface="Calibri" panose="020F0502020204030204" pitchFamily="34" charset="0"/>
              </a:rPr>
              <a:t>Click to edit Master text styles</a:t>
            </a:r>
          </a:p>
          <a:p>
            <a:pPr lvl="1"/>
            <a:r>
              <a:rPr lang="ru-RU" noProof="0" smtClean="0">
                <a:sym typeface="Calibri" panose="020F0502020204030204" pitchFamily="34" charset="0"/>
              </a:rPr>
              <a:t>Second level</a:t>
            </a:r>
          </a:p>
          <a:p>
            <a:pPr lvl="2"/>
            <a:r>
              <a:rPr lang="ru-RU" noProof="0" smtClean="0">
                <a:sym typeface="Calibri" panose="020F0502020204030204" pitchFamily="34" charset="0"/>
              </a:rPr>
              <a:t>Third level</a:t>
            </a:r>
          </a:p>
          <a:p>
            <a:pPr lvl="3"/>
            <a:r>
              <a:rPr lang="ru-RU" noProof="0" smtClean="0">
                <a:sym typeface="Calibri" panose="020F0502020204030204" pitchFamily="34" charset="0"/>
              </a:rPr>
              <a:t>Fourth level</a:t>
            </a:r>
          </a:p>
          <a:p>
            <a:pPr lvl="4"/>
            <a:r>
              <a:rPr lang="ru-RU" noProof="0" smtClean="0">
                <a:sym typeface="Calibri" panose="020F0502020204030204" pitchFamily="34" charset="0"/>
              </a:rPr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6801229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itchFamily="34" charset="0"/>
      </a:defRPr>
    </a:lvl1pPr>
    <a:lvl2pPr indent="2286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itchFamily="34" charset="0"/>
      </a:defRPr>
    </a:lvl2pPr>
    <a:lvl3pPr indent="4572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itchFamily="34" charset="0"/>
      </a:defRPr>
    </a:lvl3pPr>
    <a:lvl4pPr indent="6858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itchFamily="34" charset="0"/>
      </a:defRPr>
    </a:lvl4pPr>
    <a:lvl5pPr indent="9144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16356-890C-4883-A055-FCB4F0D51E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203FA-276E-43EC-93A6-295E70BA0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19800" cy="50752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BF9FD-EE46-4920-91E0-2325ED6A6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880EEB-81AD-4C25-B0F8-36F891AFB674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323A6F3-31D0-486B-9424-2FF620064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C1D28AE-2A49-4418-8D31-B0174A83C4D2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8C605D9-890E-4E54-B9E5-EAC165BE2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2E00374-8DE0-4FE9-BBED-73D6184CD628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F9A3F6D-9A0D-446C-BEDD-15ADD42B3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8C77AC8-236D-44C8-92C6-FF11165CA1A5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2EB6C04-B9D2-4633-814F-1F5F1153E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0B979F3-5DF9-4888-83CD-98F14B5FD191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BAEFE25-619B-4987-BD9D-594655E94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4876B12-7AD9-437A-8869-C1B9975D8676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539ED78-B603-43EA-96DB-CD4E7CC86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4D13FD8-4C39-4D1D-B21B-C506EB70B047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F1FBE4B-0189-4B43-805F-A9393CEF3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845F2FD-7555-433A-AC56-F459A241D41D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6E3A244-14D8-4A99-B486-C2646ECF8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FE20D-7CDE-454A-AF76-6EF92EAF77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28CB04D-61F8-4A95-923A-CF66632EA648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BE13F27-6D0B-4CAA-B3CE-65BE5ECBF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1BF3678-5F64-4A5A-8F9B-5E652FF4943A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6ED1025-CF2A-4059-8851-1802E795D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5E276A-7A83-405B-88C6-367FC34759F7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7CA3EF8-040E-4DB5-AA21-B04F31FD04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06D7E-FDA4-4226-808C-86C6D4BE44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943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943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F269F-6E0E-4318-8023-111577DDF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58733-6A96-421E-BC38-78CA89E38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A835A-1646-4DB6-B8B5-D0CDC18D3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435ED-01D9-440E-9DA8-1B6F95150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9BA2B-A43B-4120-A069-81209FB7A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>
              <a:sym typeface="Calibri" panose="020F050202020403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49801-2B63-44CF-80FE-303A3C894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/>
          </p:cNvSpPr>
          <p:nvPr>
            <p:ph type="title"/>
          </p:nvPr>
        </p:nvSpPr>
        <p:spPr bwMode="auto"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/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>
                <a:sym typeface="Calibri" pitchFamily="34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>
                <a:sym typeface="Calibri" pitchFamily="34" charset="0"/>
              </a:rPr>
              <a:t>Click to edit Master text styles</a:t>
            </a:r>
          </a:p>
          <a:p>
            <a:pPr lvl="1"/>
            <a:r>
              <a:rPr lang="ru-RU" altLang="ru-RU" smtClean="0">
                <a:sym typeface="Calibri" pitchFamily="34" charset="0"/>
              </a:rPr>
              <a:t>Second level</a:t>
            </a:r>
          </a:p>
          <a:p>
            <a:pPr lvl="2"/>
            <a:r>
              <a:rPr lang="ru-RU" altLang="ru-RU" smtClean="0">
                <a:sym typeface="Calibri" pitchFamily="34" charset="0"/>
              </a:rPr>
              <a:t>Third level</a:t>
            </a:r>
          </a:p>
          <a:p>
            <a:pPr lvl="3"/>
            <a:r>
              <a:rPr lang="ru-RU" altLang="ru-RU" smtClean="0">
                <a:sym typeface="Calibri" pitchFamily="34" charset="0"/>
              </a:rPr>
              <a:t>Fourth level</a:t>
            </a:r>
          </a:p>
          <a:p>
            <a:pPr lvl="4"/>
            <a:r>
              <a:rPr lang="ru-RU" altLang="ru-RU" smtClean="0">
                <a:sym typeface="Calibri" pitchFamily="34" charset="0"/>
              </a:rPr>
              <a:t>Fifth level</a:t>
            </a:r>
          </a:p>
        </p:txBody>
      </p:sp>
      <p:sp>
        <p:nvSpPr>
          <p:cNvPr id="2" name="Rectangle 3"/>
          <p:cNvSpPr>
            <a:spLocks noGrp="1"/>
          </p:cNvSpPr>
          <p:nvPr>
            <p:ph type="sldNum" sz="quarter" idx="2"/>
          </p:nvPr>
        </p:nvSpPr>
        <p:spPr bwMode="auto">
          <a:xfrm>
            <a:off x="8421688" y="4768850"/>
            <a:ext cx="265112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r" eaLnBrk="1">
              <a:defRPr sz="1200">
                <a:solidFill>
                  <a:srgbClr val="888888"/>
                </a:solidFill>
                <a:ea typeface="+mn-ea"/>
              </a:defRPr>
            </a:lvl1pPr>
          </a:lstStyle>
          <a:p>
            <a:pPr>
              <a:defRPr/>
            </a:pPr>
            <a:fld id="{5D71D279-42AB-4246-870D-8FFA73097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»"/>
        <a:defRPr sz="3200" kern="120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1pPr>
      <a:lvl2pPr marL="1035050" indent="-577850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–"/>
        <a:defRPr sz="3200" kern="120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2pPr>
      <a:lvl3pPr marL="1455738" indent="-541338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3pPr>
      <a:lvl4pPr marL="2019300" indent="-647700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–"/>
        <a:defRPr sz="3200" kern="120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4pPr>
      <a:lvl5pPr marL="2476500" indent="-647700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»"/>
        <a:defRPr sz="3200" kern="1200">
          <a:solidFill>
            <a:srgbClr val="000000"/>
          </a:solidFill>
          <a:latin typeface="+mn-lt"/>
          <a:ea typeface="+mn-ea"/>
          <a:cs typeface="+mn-cs"/>
          <a:sym typeface="Calibri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Calibri" panose="020F0502020204030204" pitchFamily="34" charset="0"/>
              </a:defRPr>
            </a:lvl1pPr>
          </a:lstStyle>
          <a:p>
            <a:pPr>
              <a:defRPr/>
            </a:pPr>
            <a:fld id="{CE557849-90E0-4FDC-87E0-DCB9FF8DAA24}" type="datetimeFigureOut">
              <a:rPr lang="ru-RU"/>
              <a:pPr>
                <a:defRPr/>
              </a:pPr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Calibri" panose="020F050202020403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31B57851-A2FA-4679-BD43-0ED2239AE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9.mp3"/><Relationship Id="rId6" Type="http://schemas.openxmlformats.org/officeDocument/2006/relationships/image" Target="../media/image26.png"/><Relationship Id="rId5" Type="http://schemas.microsoft.com/office/2007/relationships/media" Target="../media/media9.mp3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10.mp3"/><Relationship Id="rId6" Type="http://schemas.microsoft.com/office/2007/relationships/media" Target="../media/media10.mp3"/><Relationship Id="rId5" Type="http://schemas.openxmlformats.org/officeDocument/2006/relationships/image" Target="../media/image13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11.mp3"/><Relationship Id="rId6" Type="http://schemas.openxmlformats.org/officeDocument/2006/relationships/image" Target="../media/image24.png"/><Relationship Id="rId5" Type="http://schemas.microsoft.com/office/2007/relationships/media" Target="../media/media11.mp3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media" Target="../media/media12.mp3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audio" Target="../media/media12.mp3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0.png"/><Relationship Id="rId4" Type="http://schemas.openxmlformats.org/officeDocument/2006/relationships/image" Target="../media/image2.jpe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.jpeg"/><Relationship Id="rId7" Type="http://schemas.microsoft.com/office/2007/relationships/media" Target="../media/media13.mp3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13.mp3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14.mp3"/><Relationship Id="rId6" Type="http://schemas.microsoft.com/office/2007/relationships/media" Target="../media/media14.mp3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media" Target="../media/media15.mp3"/><Relationship Id="rId3" Type="http://schemas.openxmlformats.org/officeDocument/2006/relationships/slideLayout" Target="../slideLayouts/slideLayout13.xml"/><Relationship Id="rId7" Type="http://schemas.openxmlformats.org/officeDocument/2006/relationships/oleObject" Target="../embeddings/oleObject4.bin"/><Relationship Id="rId2" Type="http://schemas.openxmlformats.org/officeDocument/2006/relationships/audio" Target="../media/media15.mp3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jpeg"/><Relationship Id="rId7" Type="http://schemas.microsoft.com/office/2007/relationships/media" Target="../media/media16.mp3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16.mp3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17.mp3"/><Relationship Id="rId5" Type="http://schemas.openxmlformats.org/officeDocument/2006/relationships/image" Target="../media/image44.png"/><Relationship Id="rId4" Type="http://schemas.microsoft.com/office/2007/relationships/media" Target="../media/media17.mp3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18.mp3"/><Relationship Id="rId6" Type="http://schemas.microsoft.com/office/2007/relationships/media" Target="../media/media18.mp3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19.mp3"/><Relationship Id="rId6" Type="http://schemas.openxmlformats.org/officeDocument/2006/relationships/image" Target="../media/image17.png"/><Relationship Id="rId5" Type="http://schemas.microsoft.com/office/2007/relationships/media" Target="../media/media19.mp3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20.mp3"/><Relationship Id="rId6" Type="http://schemas.microsoft.com/office/2007/relationships/media" Target="../media/media20.mp3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4.jpeg"/><Relationship Id="rId7" Type="http://schemas.openxmlformats.org/officeDocument/2006/relationships/diagramColors" Target="../diagrams/colors2.xml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21.mp3"/><Relationship Id="rId6" Type="http://schemas.openxmlformats.org/officeDocument/2006/relationships/diagramQuickStyle" Target="../diagrams/quickStyle2.xml"/><Relationship Id="rId11" Type="http://schemas.microsoft.com/office/2007/relationships/media" Target="../media/media21.mp3"/><Relationship Id="rId5" Type="http://schemas.openxmlformats.org/officeDocument/2006/relationships/diagramLayout" Target="../diagrams/layout2.xml"/><Relationship Id="rId10" Type="http://schemas.openxmlformats.org/officeDocument/2006/relationships/image" Target="../media/image23.png"/><Relationship Id="rId4" Type="http://schemas.openxmlformats.org/officeDocument/2006/relationships/diagramData" Target="../diagrams/data2.xml"/><Relationship Id="rId9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eg"/><Relationship Id="rId7" Type="http://schemas.microsoft.com/office/2007/relationships/media" Target="../media/media22.mp3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22.mp3"/><Relationship Id="rId6" Type="http://schemas.openxmlformats.org/officeDocument/2006/relationships/image" Target="../media/image3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media" Target="../media/media23.mp3"/><Relationship Id="rId3" Type="http://schemas.openxmlformats.org/officeDocument/2006/relationships/image" Target="../media/image2.jpeg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23.mp3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2.jpeg"/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24.mp3"/><Relationship Id="rId6" Type="http://schemas.openxmlformats.org/officeDocument/2006/relationships/image" Target="../media/image61.png"/><Relationship Id="rId11" Type="http://schemas.openxmlformats.org/officeDocument/2006/relationships/image" Target="../media/image65.png"/><Relationship Id="rId5" Type="http://schemas.openxmlformats.org/officeDocument/2006/relationships/image" Target="../media/image60.png"/><Relationship Id="rId10" Type="http://schemas.microsoft.com/office/2007/relationships/media" Target="../media/media24.mp3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microsoft.com/office/2007/relationships/media" Target="../media/media24.mp3"/><Relationship Id="rId3" Type="http://schemas.openxmlformats.org/officeDocument/2006/relationships/image" Target="../media/image2.jpe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4.mp3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28.png"/><Relationship Id="rId9" Type="http://schemas.openxmlformats.org/officeDocument/2006/relationships/image" Target="../media/image70.png"/><Relationship Id="rId14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media" Target="../media/media25.mp3"/><Relationship Id="rId3" Type="http://schemas.openxmlformats.org/officeDocument/2006/relationships/image" Target="../media/image2.jpeg"/><Relationship Id="rId7" Type="http://schemas.openxmlformats.org/officeDocument/2006/relationships/image" Target="../media/image7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5.mp3"/><Relationship Id="rId6" Type="http://schemas.openxmlformats.org/officeDocument/2006/relationships/image" Target="../media/image75.png"/><Relationship Id="rId5" Type="http://schemas.openxmlformats.org/officeDocument/2006/relationships/image" Target="../media/image66.png"/><Relationship Id="rId4" Type="http://schemas.openxmlformats.org/officeDocument/2006/relationships/image" Target="../media/image28.png"/><Relationship Id="rId9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slideLayout" Target="../slideLayouts/slideLayout13.xml"/><Relationship Id="rId7" Type="http://schemas.microsoft.com/office/2007/relationships/media" Target="../media/media26.mp3"/><Relationship Id="rId2" Type="http://schemas.openxmlformats.org/officeDocument/2006/relationships/audio" Target="../media/media26.mp3"/><Relationship Id="rId1" Type="http://schemas.openxmlformats.org/officeDocument/2006/relationships/vmlDrawing" Target="../drawings/vmlDrawing3.vml"/><Relationship Id="rId6" Type="http://schemas.openxmlformats.org/officeDocument/2006/relationships/image" Target="../media/image78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3.xml"/><Relationship Id="rId7" Type="http://schemas.microsoft.com/office/2007/relationships/media" Target="../media/media27.mp3"/><Relationship Id="rId2" Type="http://schemas.openxmlformats.org/officeDocument/2006/relationships/audio" Target="../media/media27.mp3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.jpeg"/><Relationship Id="rId4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2.mp3"/><Relationship Id="rId6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28.mp3"/><Relationship Id="rId6" Type="http://schemas.openxmlformats.org/officeDocument/2006/relationships/image" Target="../media/image21.png"/><Relationship Id="rId5" Type="http://schemas.microsoft.com/office/2007/relationships/media" Target="../media/media28.mp3"/><Relationship Id="rId4" Type="http://schemas.openxmlformats.org/officeDocument/2006/relationships/image" Target="../media/image8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29.mp3"/><Relationship Id="rId6" Type="http://schemas.microsoft.com/office/2007/relationships/media" Target="../media/media29.mp3"/><Relationship Id="rId5" Type="http://schemas.openxmlformats.org/officeDocument/2006/relationships/image" Target="../media/image83.jpeg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81.png"/><Relationship Id="rId7" Type="http://schemas.openxmlformats.org/officeDocument/2006/relationships/diagramQuickStyle" Target="../diagrams/quickStyle3.xml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30.mp3"/><Relationship Id="rId6" Type="http://schemas.openxmlformats.org/officeDocument/2006/relationships/diagramLayout" Target="../diagrams/layout3.xml"/><Relationship Id="rId11" Type="http://schemas.openxmlformats.org/officeDocument/2006/relationships/image" Target="../media/image21.png"/><Relationship Id="rId5" Type="http://schemas.openxmlformats.org/officeDocument/2006/relationships/diagramData" Target="../diagrams/data3.xml"/><Relationship Id="rId10" Type="http://schemas.microsoft.com/office/2007/relationships/media" Target="../media/media30.mp3"/><Relationship Id="rId4" Type="http://schemas.openxmlformats.org/officeDocument/2006/relationships/image" Target="../media/image2.jpeg"/><Relationship Id="rId9" Type="http://schemas.microsoft.com/office/2007/relationships/diagramDrawing" Target="../diagrams/drawing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31.mp3"/><Relationship Id="rId6" Type="http://schemas.microsoft.com/office/2007/relationships/media" Target="../media/media31.mp3"/><Relationship Id="rId5" Type="http://schemas.openxmlformats.org/officeDocument/2006/relationships/image" Target="../media/image22.png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85.png"/><Relationship Id="rId2" Type="http://schemas.openxmlformats.org/officeDocument/2006/relationships/audio" Target="../media/media32.mp3"/><Relationship Id="rId1" Type="http://schemas.openxmlformats.org/officeDocument/2006/relationships/vmlDrawing" Target="../drawings/vmlDrawing5.vml"/><Relationship Id="rId6" Type="http://schemas.microsoft.com/office/2007/relationships/media" Target="../media/media32.mp3"/><Relationship Id="rId5" Type="http://schemas.openxmlformats.org/officeDocument/2006/relationships/oleObject" Target="../embeddings/oleObject7.bin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4.jpeg"/><Relationship Id="rId7" Type="http://schemas.openxmlformats.org/officeDocument/2006/relationships/diagramColors" Target="../diagrams/colors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3.mp3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10" Type="http://schemas.openxmlformats.org/officeDocument/2006/relationships/image" Target="../media/image21.png"/><Relationship Id="rId4" Type="http://schemas.openxmlformats.org/officeDocument/2006/relationships/diagramData" Target="../diagrams/data4.xml"/><Relationship Id="rId9" Type="http://schemas.microsoft.com/office/2007/relationships/media" Target="../media/media33.mp3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slideLayout" Target="../slideLayouts/slideLayout13.xml"/><Relationship Id="rId7" Type="http://schemas.microsoft.com/office/2007/relationships/media" Target="../media/media34.mp3"/><Relationship Id="rId2" Type="http://schemas.openxmlformats.org/officeDocument/2006/relationships/audio" Target="../media/media34.mp3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microsoft.com/office/2007/relationships/media" Target="../media/media35.mp3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5.xml"/><Relationship Id="rId12" Type="http://schemas.openxmlformats.org/officeDocument/2006/relationships/oleObject" Target="../embeddings/oleObject11.bin"/><Relationship Id="rId2" Type="http://schemas.openxmlformats.org/officeDocument/2006/relationships/audio" Target="../media/media35.mp3"/><Relationship Id="rId1" Type="http://schemas.openxmlformats.org/officeDocument/2006/relationships/vmlDrawing" Target="../drawings/vmlDrawing7.vml"/><Relationship Id="rId6" Type="http://schemas.openxmlformats.org/officeDocument/2006/relationships/diagramQuickStyle" Target="../diagrams/quickStyle5.xml"/><Relationship Id="rId11" Type="http://schemas.openxmlformats.org/officeDocument/2006/relationships/oleObject" Target="../embeddings/oleObject10.bin"/><Relationship Id="rId5" Type="http://schemas.openxmlformats.org/officeDocument/2006/relationships/diagramLayout" Target="../diagrams/layout5.xml"/><Relationship Id="rId10" Type="http://schemas.openxmlformats.org/officeDocument/2006/relationships/image" Target="../media/image91.png"/><Relationship Id="rId4" Type="http://schemas.openxmlformats.org/officeDocument/2006/relationships/diagramData" Target="../diagrams/data5.xml"/><Relationship Id="rId9" Type="http://schemas.openxmlformats.org/officeDocument/2006/relationships/image" Target="../media/image2.jpeg"/><Relationship Id="rId1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7.png"/><Relationship Id="rId2" Type="http://schemas.openxmlformats.org/officeDocument/2006/relationships/audio" Target="../media/media36.mp3"/><Relationship Id="rId1" Type="http://schemas.openxmlformats.org/officeDocument/2006/relationships/vmlDrawing" Target="../drawings/vmlDrawing8.vml"/><Relationship Id="rId6" Type="http://schemas.microsoft.com/office/2007/relationships/media" Target="../media/media36.mp3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jpeg"/><Relationship Id="rId7" Type="http://schemas.microsoft.com/office/2007/relationships/media" Target="../media/media37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7.mp3"/><Relationship Id="rId6" Type="http://schemas.openxmlformats.org/officeDocument/2006/relationships/image" Target="../media/image93.png"/><Relationship Id="rId5" Type="http://schemas.openxmlformats.org/officeDocument/2006/relationships/image" Target="../media/image32.jpe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3.mp3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microsoft.com/office/2007/relationships/media" Target="../media/media3.mp3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microsoft.com/office/2007/relationships/media" Target="../media/media38.mp3"/><Relationship Id="rId2" Type="http://schemas.openxmlformats.org/officeDocument/2006/relationships/audio" Target="../media/media38.mp3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95.png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9.png"/><Relationship Id="rId2" Type="http://schemas.openxmlformats.org/officeDocument/2006/relationships/audio" Target="../media/media39.mp3"/><Relationship Id="rId1" Type="http://schemas.openxmlformats.org/officeDocument/2006/relationships/vmlDrawing" Target="../drawings/vmlDrawing10.vml"/><Relationship Id="rId6" Type="http://schemas.microsoft.com/office/2007/relationships/media" Target="../media/media39.mp3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0.mp3"/><Relationship Id="rId5" Type="http://schemas.openxmlformats.org/officeDocument/2006/relationships/image" Target="../media/image8.png"/><Relationship Id="rId4" Type="http://schemas.microsoft.com/office/2007/relationships/media" Target="../media/media40.mp3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2.jpeg"/><Relationship Id="rId7" Type="http://schemas.openxmlformats.org/officeDocument/2006/relationships/image" Target="../media/image10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1.mp3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10" Type="http://schemas.openxmlformats.org/officeDocument/2006/relationships/image" Target="../media/image34.png"/><Relationship Id="rId4" Type="http://schemas.openxmlformats.org/officeDocument/2006/relationships/image" Target="../media/image97.jpeg"/><Relationship Id="rId9" Type="http://schemas.microsoft.com/office/2007/relationships/media" Target="../media/media41.mp3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2.jpeg"/><Relationship Id="rId7" Type="http://schemas.openxmlformats.org/officeDocument/2006/relationships/image" Target="../media/image105.png"/><Relationship Id="rId12" Type="http://schemas.openxmlformats.org/officeDocument/2006/relationships/image" Target="../media/image7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2.mp3"/><Relationship Id="rId6" Type="http://schemas.openxmlformats.org/officeDocument/2006/relationships/image" Target="../media/image104.png"/><Relationship Id="rId11" Type="http://schemas.microsoft.com/office/2007/relationships/media" Target="../media/media42.mp3"/><Relationship Id="rId5" Type="http://schemas.openxmlformats.org/officeDocument/2006/relationships/image" Target="../media/image103.png"/><Relationship Id="rId10" Type="http://schemas.openxmlformats.org/officeDocument/2006/relationships/image" Target="../media/image108.png"/><Relationship Id="rId4" Type="http://schemas.openxmlformats.org/officeDocument/2006/relationships/image" Target="../media/image102.png"/><Relationship Id="rId9" Type="http://schemas.openxmlformats.org/officeDocument/2006/relationships/image" Target="../media/image10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4.mp3"/><Relationship Id="rId6" Type="http://schemas.microsoft.com/office/2007/relationships/media" Target="../media/media4.mp3"/><Relationship Id="rId5" Type="http://schemas.openxmlformats.org/officeDocument/2006/relationships/image" Target="../media/image10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5.mp3"/><Relationship Id="rId6" Type="http://schemas.microsoft.com/office/2007/relationships/media" Target="../media/media5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eg"/><Relationship Id="rId7" Type="http://schemas.microsoft.com/office/2007/relationships/media" Target="../media/media6.mp3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6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consultantplus://offline/ref=CFB339B382887F78F8300289CB5AC10454CDA248437434FE02382A2D390179B8A4E2B9DDD621A4266BCFAB4E5EC16EA96868D0E15BD41EE5W2D1J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jpeg"/><Relationship Id="rId7" Type="http://schemas.microsoft.com/office/2007/relationships/media" Target="../media/media7.mp3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7.mp3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8.mp3"/><Relationship Id="rId6" Type="http://schemas.microsoft.com/office/2007/relationships/media" Target="../media/media8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/>
          </p:cNvSpPr>
          <p:nvPr/>
        </p:nvSpPr>
        <p:spPr bwMode="auto">
          <a:xfrm>
            <a:off x="611560" y="1779662"/>
            <a:ext cx="8081477" cy="46166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wrap="square" lIns="45720" rIns="45720">
            <a:spAutoFit/>
          </a:bodyPr>
          <a:lstStyle/>
          <a:p>
            <a:pPr algn="ctr" fontAlgn="auto">
              <a:spcBef>
                <a:spcPts val="641"/>
              </a:spcBef>
              <a:spcAft>
                <a:spcPts val="0"/>
              </a:spcAft>
              <a:defRPr/>
            </a:pPr>
            <a:r>
              <a:rPr lang="ru-RU" sz="2400" b="1" spc="-1" dirty="0" smtClean="0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Регистрация средств массовой информации</a:t>
            </a:r>
            <a:endParaRPr lang="ru-RU" sz="2400" b="1" spc="-1" dirty="0">
              <a:solidFill>
                <a:srgbClr val="0070C0"/>
              </a:solidFill>
              <a:uFill>
                <a:solidFill>
                  <a:srgbClr val="FFFFFF"/>
                </a:solidFill>
              </a:u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2"/>
          <p:cNvSpPr>
            <a:spLocks/>
          </p:cNvSpPr>
          <p:nvPr/>
        </p:nvSpPr>
        <p:spPr bwMode="auto">
          <a:xfrm>
            <a:off x="4411602" y="3147814"/>
            <a:ext cx="92397" cy="52322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/>
        </p:spPr>
        <p:txBody>
          <a:bodyPr wrap="none" lIns="45720" rIns="45720">
            <a:spAutoFit/>
          </a:bodyPr>
          <a:lstStyle/>
          <a:p>
            <a:pPr algn="ctr" eaLnBrk="1"/>
            <a:endParaRPr lang="ru-RU" altLang="ru-RU" sz="1400" dirty="0" smtClean="0">
              <a:solidFill>
                <a:srgbClr val="00AEEF"/>
              </a:solidFill>
              <a:latin typeface="Arial Narrow" pitchFamily="34" charset="0"/>
              <a:sym typeface="Arial Narrow" pitchFamily="34" charset="0"/>
            </a:endParaRPr>
          </a:p>
          <a:p>
            <a:pPr algn="ctr" eaLnBrk="1"/>
            <a:endParaRPr lang="ru-RU" altLang="ru-RU" sz="1400" dirty="0" smtClean="0">
              <a:solidFill>
                <a:srgbClr val="00AEEF"/>
              </a:solidFill>
              <a:latin typeface="Arial Narrow" pitchFamily="34" charset="0"/>
              <a:sym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4587974"/>
            <a:ext cx="3472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Казань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1200" b="1" dirty="0">
              <a:solidFill>
                <a:srgbClr val="00206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6849" name="Picture 1" descr="C:\Users\G.Gulnara\Desktop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83518"/>
            <a:ext cx="3682355" cy="444016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652120" y="267494"/>
            <a:ext cx="31683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Форма Заявления</a:t>
            </a:r>
            <a:endParaRPr lang="ru-RU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6939" y="44439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 bwMode="auto">
          <a:xfrm>
            <a:off x="323528" y="843558"/>
            <a:ext cx="3779912" cy="1123712"/>
          </a:xfrm>
          <a:prstGeom prst="flowChartAlternateProcess">
            <a:avLst/>
          </a:prstGeom>
          <a:solidFill>
            <a:srgbClr val="FFFFFF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регистрации СМИ (внесения изменений в запись о регистрации СМИ) заявитель предоставляет заявление, подписанное заявителем или его представителем) </a:t>
            </a:r>
          </a:p>
          <a:p>
            <a:pPr algn="ctr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395536" y="3939902"/>
            <a:ext cx="3744416" cy="306467"/>
          </a:xfrm>
          <a:prstGeom prst="roundRect">
            <a:avLst/>
          </a:prstGeom>
          <a:solidFill>
            <a:srgbClr val="FFFFFF"/>
          </a:solidFill>
          <a:ln w="63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Новая графа «специализация»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 bwMode="auto">
          <a:xfrm>
            <a:off x="4283968" y="987574"/>
            <a:ext cx="0" cy="79208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26" name="Скругленный прямоугольник 25"/>
          <p:cNvSpPr/>
          <p:nvPr/>
        </p:nvSpPr>
        <p:spPr bwMode="auto">
          <a:xfrm>
            <a:off x="395536" y="2427734"/>
            <a:ext cx="3744416" cy="919401"/>
          </a:xfrm>
          <a:prstGeom prst="roundRect">
            <a:avLst/>
          </a:prstGeom>
          <a:solidFill>
            <a:srgbClr val="FFFFFF"/>
          </a:solidFill>
          <a:ln w="63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Номер </a:t>
            </a:r>
            <a:r>
              <a:rPr lang="ru-RU" sz="1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документа, подтверждающего регистрацию в системе индивидуального (персонифицированного) </a:t>
            </a:r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учета (либо СНИЛС) для физического лица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 bwMode="auto">
          <a:xfrm>
            <a:off x="4283968" y="3939902"/>
            <a:ext cx="0" cy="288032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7" name="Прямая соединительная линия 26"/>
          <p:cNvCxnSpPr/>
          <p:nvPr/>
        </p:nvCxnSpPr>
        <p:spPr bwMode="auto">
          <a:xfrm>
            <a:off x="4283968" y="2355726"/>
            <a:ext cx="0" cy="864096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28" name="object 15"/>
          <p:cNvSpPr/>
          <p:nvPr/>
        </p:nvSpPr>
        <p:spPr>
          <a:xfrm>
            <a:off x="4283968" y="3579862"/>
            <a:ext cx="1440160" cy="581660"/>
          </a:xfrm>
          <a:custGeom>
            <a:avLst/>
            <a:gdLst/>
            <a:ahLst/>
            <a:cxnLst/>
            <a:rect l="l" t="t" r="r" b="b"/>
            <a:pathLst>
              <a:path w="1249679" h="581660">
                <a:moveTo>
                  <a:pt x="10922" y="497205"/>
                </a:moveTo>
                <a:lnTo>
                  <a:pt x="0" y="553339"/>
                </a:lnTo>
                <a:lnTo>
                  <a:pt x="47625" y="562610"/>
                </a:lnTo>
                <a:lnTo>
                  <a:pt x="96519" y="570230"/>
                </a:lnTo>
                <a:lnTo>
                  <a:pt x="145414" y="575945"/>
                </a:lnTo>
                <a:lnTo>
                  <a:pt x="194183" y="579628"/>
                </a:lnTo>
                <a:lnTo>
                  <a:pt x="242824" y="581533"/>
                </a:lnTo>
                <a:lnTo>
                  <a:pt x="291211" y="581533"/>
                </a:lnTo>
                <a:lnTo>
                  <a:pt x="339471" y="579755"/>
                </a:lnTo>
                <a:lnTo>
                  <a:pt x="387350" y="576199"/>
                </a:lnTo>
                <a:lnTo>
                  <a:pt x="434721" y="570738"/>
                </a:lnTo>
                <a:lnTo>
                  <a:pt x="481711" y="563626"/>
                </a:lnTo>
                <a:lnTo>
                  <a:pt x="528192" y="554609"/>
                </a:lnTo>
                <a:lnTo>
                  <a:pt x="574166" y="544068"/>
                </a:lnTo>
                <a:lnTo>
                  <a:pt x="619378" y="531749"/>
                </a:lnTo>
                <a:lnTo>
                  <a:pt x="643098" y="524383"/>
                </a:lnTo>
                <a:lnTo>
                  <a:pt x="244983" y="524383"/>
                </a:lnTo>
                <a:lnTo>
                  <a:pt x="198627" y="522732"/>
                </a:lnTo>
                <a:lnTo>
                  <a:pt x="152018" y="519175"/>
                </a:lnTo>
                <a:lnTo>
                  <a:pt x="105410" y="513842"/>
                </a:lnTo>
                <a:lnTo>
                  <a:pt x="58674" y="506603"/>
                </a:lnTo>
                <a:lnTo>
                  <a:pt x="10922" y="497205"/>
                </a:lnTo>
                <a:close/>
              </a:path>
              <a:path w="1249679" h="581660">
                <a:moveTo>
                  <a:pt x="1057047" y="213549"/>
                </a:moveTo>
                <a:lnTo>
                  <a:pt x="1020063" y="249936"/>
                </a:lnTo>
                <a:lnTo>
                  <a:pt x="987805" y="277495"/>
                </a:lnTo>
                <a:lnTo>
                  <a:pt x="954404" y="303657"/>
                </a:lnTo>
                <a:lnTo>
                  <a:pt x="919606" y="328549"/>
                </a:lnTo>
                <a:lnTo>
                  <a:pt x="883665" y="352044"/>
                </a:lnTo>
                <a:lnTo>
                  <a:pt x="846581" y="374269"/>
                </a:lnTo>
                <a:lnTo>
                  <a:pt x="808609" y="394970"/>
                </a:lnTo>
                <a:lnTo>
                  <a:pt x="769492" y="414274"/>
                </a:lnTo>
                <a:lnTo>
                  <a:pt x="729488" y="432181"/>
                </a:lnTo>
                <a:lnTo>
                  <a:pt x="688466" y="448564"/>
                </a:lnTo>
                <a:lnTo>
                  <a:pt x="646938" y="463296"/>
                </a:lnTo>
                <a:lnTo>
                  <a:pt x="604392" y="476631"/>
                </a:lnTo>
                <a:lnTo>
                  <a:pt x="561213" y="488442"/>
                </a:lnTo>
                <a:lnTo>
                  <a:pt x="517398" y="498602"/>
                </a:lnTo>
                <a:lnTo>
                  <a:pt x="473075" y="507111"/>
                </a:lnTo>
                <a:lnTo>
                  <a:pt x="428243" y="513969"/>
                </a:lnTo>
                <a:lnTo>
                  <a:pt x="383031" y="519175"/>
                </a:lnTo>
                <a:lnTo>
                  <a:pt x="337312" y="522605"/>
                </a:lnTo>
                <a:lnTo>
                  <a:pt x="291211" y="524383"/>
                </a:lnTo>
                <a:lnTo>
                  <a:pt x="643098" y="524383"/>
                </a:lnTo>
                <a:lnTo>
                  <a:pt x="707643" y="502412"/>
                </a:lnTo>
                <a:lnTo>
                  <a:pt x="750697" y="485267"/>
                </a:lnTo>
                <a:lnTo>
                  <a:pt x="792734" y="466471"/>
                </a:lnTo>
                <a:lnTo>
                  <a:pt x="833881" y="446150"/>
                </a:lnTo>
                <a:lnTo>
                  <a:pt x="874013" y="424434"/>
                </a:lnTo>
                <a:lnTo>
                  <a:pt x="913002" y="401066"/>
                </a:lnTo>
                <a:lnTo>
                  <a:pt x="950849" y="376428"/>
                </a:lnTo>
                <a:lnTo>
                  <a:pt x="987551" y="350266"/>
                </a:lnTo>
                <a:lnTo>
                  <a:pt x="1023112" y="322580"/>
                </a:lnTo>
                <a:lnTo>
                  <a:pt x="1057148" y="293497"/>
                </a:lnTo>
                <a:lnTo>
                  <a:pt x="1089914" y="263017"/>
                </a:lnTo>
                <a:lnTo>
                  <a:pt x="1103044" y="247029"/>
                </a:lnTo>
                <a:lnTo>
                  <a:pt x="1057047" y="213549"/>
                </a:lnTo>
                <a:close/>
              </a:path>
              <a:path w="1249679" h="581660">
                <a:moveTo>
                  <a:pt x="1217608" y="189992"/>
                </a:moveTo>
                <a:lnTo>
                  <a:pt x="1075816" y="189992"/>
                </a:lnTo>
                <a:lnTo>
                  <a:pt x="1120266" y="226060"/>
                </a:lnTo>
                <a:lnTo>
                  <a:pt x="1103044" y="247029"/>
                </a:lnTo>
                <a:lnTo>
                  <a:pt x="1196721" y="315214"/>
                </a:lnTo>
                <a:lnTo>
                  <a:pt x="1217608" y="189992"/>
                </a:lnTo>
                <a:close/>
              </a:path>
              <a:path w="1249679" h="581660">
                <a:moveTo>
                  <a:pt x="1075816" y="189992"/>
                </a:moveTo>
                <a:lnTo>
                  <a:pt x="1057047" y="213549"/>
                </a:lnTo>
                <a:lnTo>
                  <a:pt x="1103044" y="247029"/>
                </a:lnTo>
                <a:lnTo>
                  <a:pt x="1120266" y="226060"/>
                </a:lnTo>
                <a:lnTo>
                  <a:pt x="1075816" y="189992"/>
                </a:lnTo>
                <a:close/>
              </a:path>
              <a:path w="1249679" h="581660">
                <a:moveTo>
                  <a:pt x="1249299" y="0"/>
                </a:moveTo>
                <a:lnTo>
                  <a:pt x="965708" y="147066"/>
                </a:lnTo>
                <a:lnTo>
                  <a:pt x="1057047" y="213549"/>
                </a:lnTo>
                <a:lnTo>
                  <a:pt x="1075816" y="189992"/>
                </a:lnTo>
                <a:lnTo>
                  <a:pt x="1217608" y="189992"/>
                </a:lnTo>
                <a:lnTo>
                  <a:pt x="1249299" y="0"/>
                </a:lnTo>
                <a:close/>
              </a:path>
            </a:pathLst>
          </a:custGeom>
          <a:solidFill>
            <a:srgbClr val="3B1E78">
              <a:alpha val="50195"/>
            </a:srgbClr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5"/>
          <p:cNvSpPr/>
          <p:nvPr/>
        </p:nvSpPr>
        <p:spPr>
          <a:xfrm>
            <a:off x="4283968" y="2355726"/>
            <a:ext cx="1440160" cy="581660"/>
          </a:xfrm>
          <a:custGeom>
            <a:avLst/>
            <a:gdLst/>
            <a:ahLst/>
            <a:cxnLst/>
            <a:rect l="l" t="t" r="r" b="b"/>
            <a:pathLst>
              <a:path w="1249679" h="581660">
                <a:moveTo>
                  <a:pt x="10922" y="497205"/>
                </a:moveTo>
                <a:lnTo>
                  <a:pt x="0" y="553339"/>
                </a:lnTo>
                <a:lnTo>
                  <a:pt x="47625" y="562610"/>
                </a:lnTo>
                <a:lnTo>
                  <a:pt x="96519" y="570230"/>
                </a:lnTo>
                <a:lnTo>
                  <a:pt x="145414" y="575945"/>
                </a:lnTo>
                <a:lnTo>
                  <a:pt x="194183" y="579628"/>
                </a:lnTo>
                <a:lnTo>
                  <a:pt x="242824" y="581533"/>
                </a:lnTo>
                <a:lnTo>
                  <a:pt x="291211" y="581533"/>
                </a:lnTo>
                <a:lnTo>
                  <a:pt x="339471" y="579755"/>
                </a:lnTo>
                <a:lnTo>
                  <a:pt x="387350" y="576199"/>
                </a:lnTo>
                <a:lnTo>
                  <a:pt x="434721" y="570738"/>
                </a:lnTo>
                <a:lnTo>
                  <a:pt x="481711" y="563626"/>
                </a:lnTo>
                <a:lnTo>
                  <a:pt x="528192" y="554609"/>
                </a:lnTo>
                <a:lnTo>
                  <a:pt x="574166" y="544068"/>
                </a:lnTo>
                <a:lnTo>
                  <a:pt x="619378" y="531749"/>
                </a:lnTo>
                <a:lnTo>
                  <a:pt x="643098" y="524383"/>
                </a:lnTo>
                <a:lnTo>
                  <a:pt x="244983" y="524383"/>
                </a:lnTo>
                <a:lnTo>
                  <a:pt x="198627" y="522732"/>
                </a:lnTo>
                <a:lnTo>
                  <a:pt x="152018" y="519175"/>
                </a:lnTo>
                <a:lnTo>
                  <a:pt x="105410" y="513842"/>
                </a:lnTo>
                <a:lnTo>
                  <a:pt x="58674" y="506603"/>
                </a:lnTo>
                <a:lnTo>
                  <a:pt x="10922" y="497205"/>
                </a:lnTo>
                <a:close/>
              </a:path>
              <a:path w="1249679" h="581660">
                <a:moveTo>
                  <a:pt x="1057047" y="213549"/>
                </a:moveTo>
                <a:lnTo>
                  <a:pt x="1020063" y="249936"/>
                </a:lnTo>
                <a:lnTo>
                  <a:pt x="987805" y="277495"/>
                </a:lnTo>
                <a:lnTo>
                  <a:pt x="954404" y="303657"/>
                </a:lnTo>
                <a:lnTo>
                  <a:pt x="919606" y="328549"/>
                </a:lnTo>
                <a:lnTo>
                  <a:pt x="883665" y="352044"/>
                </a:lnTo>
                <a:lnTo>
                  <a:pt x="846581" y="374269"/>
                </a:lnTo>
                <a:lnTo>
                  <a:pt x="808609" y="394970"/>
                </a:lnTo>
                <a:lnTo>
                  <a:pt x="769492" y="414274"/>
                </a:lnTo>
                <a:lnTo>
                  <a:pt x="729488" y="432181"/>
                </a:lnTo>
                <a:lnTo>
                  <a:pt x="688466" y="448564"/>
                </a:lnTo>
                <a:lnTo>
                  <a:pt x="646938" y="463296"/>
                </a:lnTo>
                <a:lnTo>
                  <a:pt x="604392" y="476631"/>
                </a:lnTo>
                <a:lnTo>
                  <a:pt x="561213" y="488442"/>
                </a:lnTo>
                <a:lnTo>
                  <a:pt x="517398" y="498602"/>
                </a:lnTo>
                <a:lnTo>
                  <a:pt x="473075" y="507111"/>
                </a:lnTo>
                <a:lnTo>
                  <a:pt x="428243" y="513969"/>
                </a:lnTo>
                <a:lnTo>
                  <a:pt x="383031" y="519175"/>
                </a:lnTo>
                <a:lnTo>
                  <a:pt x="337312" y="522605"/>
                </a:lnTo>
                <a:lnTo>
                  <a:pt x="291211" y="524383"/>
                </a:lnTo>
                <a:lnTo>
                  <a:pt x="643098" y="524383"/>
                </a:lnTo>
                <a:lnTo>
                  <a:pt x="707643" y="502412"/>
                </a:lnTo>
                <a:lnTo>
                  <a:pt x="750697" y="485267"/>
                </a:lnTo>
                <a:lnTo>
                  <a:pt x="792734" y="466471"/>
                </a:lnTo>
                <a:lnTo>
                  <a:pt x="833881" y="446150"/>
                </a:lnTo>
                <a:lnTo>
                  <a:pt x="874013" y="424434"/>
                </a:lnTo>
                <a:lnTo>
                  <a:pt x="913002" y="401066"/>
                </a:lnTo>
                <a:lnTo>
                  <a:pt x="950849" y="376428"/>
                </a:lnTo>
                <a:lnTo>
                  <a:pt x="987551" y="350266"/>
                </a:lnTo>
                <a:lnTo>
                  <a:pt x="1023112" y="322580"/>
                </a:lnTo>
                <a:lnTo>
                  <a:pt x="1057148" y="293497"/>
                </a:lnTo>
                <a:lnTo>
                  <a:pt x="1089914" y="263017"/>
                </a:lnTo>
                <a:lnTo>
                  <a:pt x="1103044" y="247029"/>
                </a:lnTo>
                <a:lnTo>
                  <a:pt x="1057047" y="213549"/>
                </a:lnTo>
                <a:close/>
              </a:path>
              <a:path w="1249679" h="581660">
                <a:moveTo>
                  <a:pt x="1217608" y="189992"/>
                </a:moveTo>
                <a:lnTo>
                  <a:pt x="1075816" y="189992"/>
                </a:lnTo>
                <a:lnTo>
                  <a:pt x="1120266" y="226060"/>
                </a:lnTo>
                <a:lnTo>
                  <a:pt x="1103044" y="247029"/>
                </a:lnTo>
                <a:lnTo>
                  <a:pt x="1196721" y="315214"/>
                </a:lnTo>
                <a:lnTo>
                  <a:pt x="1217608" y="189992"/>
                </a:lnTo>
                <a:close/>
              </a:path>
              <a:path w="1249679" h="581660">
                <a:moveTo>
                  <a:pt x="1075816" y="189992"/>
                </a:moveTo>
                <a:lnTo>
                  <a:pt x="1057047" y="213549"/>
                </a:lnTo>
                <a:lnTo>
                  <a:pt x="1103044" y="247029"/>
                </a:lnTo>
                <a:lnTo>
                  <a:pt x="1120266" y="226060"/>
                </a:lnTo>
                <a:lnTo>
                  <a:pt x="1075816" y="189992"/>
                </a:lnTo>
                <a:close/>
              </a:path>
              <a:path w="1249679" h="581660">
                <a:moveTo>
                  <a:pt x="1249299" y="0"/>
                </a:moveTo>
                <a:lnTo>
                  <a:pt x="965708" y="147066"/>
                </a:lnTo>
                <a:lnTo>
                  <a:pt x="1057047" y="213549"/>
                </a:lnTo>
                <a:lnTo>
                  <a:pt x="1075816" y="189992"/>
                </a:lnTo>
                <a:lnTo>
                  <a:pt x="1217608" y="189992"/>
                </a:lnTo>
                <a:lnTo>
                  <a:pt x="1249299" y="0"/>
                </a:lnTo>
                <a:close/>
              </a:path>
            </a:pathLst>
          </a:custGeom>
          <a:solidFill>
            <a:srgbClr val="3B1E78">
              <a:alpha val="50195"/>
            </a:srgbClr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5" name="Прямая соединительная линия 34"/>
          <p:cNvCxnSpPr/>
          <p:nvPr/>
        </p:nvCxnSpPr>
        <p:spPr bwMode="auto">
          <a:xfrm>
            <a:off x="5940152" y="1851670"/>
            <a:ext cx="1656184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9" name="object 17"/>
          <p:cNvSpPr/>
          <p:nvPr/>
        </p:nvSpPr>
        <p:spPr>
          <a:xfrm>
            <a:off x="4283968" y="1203598"/>
            <a:ext cx="1280160" cy="289560"/>
          </a:xfrm>
          <a:custGeom>
            <a:avLst/>
            <a:gdLst/>
            <a:ahLst/>
            <a:cxnLst/>
            <a:rect l="l" t="t" r="r" b="b"/>
            <a:pathLst>
              <a:path w="1280160" h="289560">
                <a:moveTo>
                  <a:pt x="1027767" y="152012"/>
                </a:moveTo>
                <a:lnTo>
                  <a:pt x="964057" y="243204"/>
                </a:lnTo>
                <a:lnTo>
                  <a:pt x="1280160" y="289560"/>
                </a:lnTo>
                <a:lnTo>
                  <a:pt x="1213821" y="167386"/>
                </a:lnTo>
                <a:lnTo>
                  <a:pt x="1055624" y="167386"/>
                </a:lnTo>
                <a:lnTo>
                  <a:pt x="1027767" y="152012"/>
                </a:lnTo>
                <a:close/>
              </a:path>
              <a:path w="1280160" h="289560">
                <a:moveTo>
                  <a:pt x="603250" y="0"/>
                </a:moveTo>
                <a:lnTo>
                  <a:pt x="559435" y="888"/>
                </a:lnTo>
                <a:lnTo>
                  <a:pt x="515747" y="3683"/>
                </a:lnTo>
                <a:lnTo>
                  <a:pt x="471805" y="8000"/>
                </a:lnTo>
                <a:lnTo>
                  <a:pt x="427863" y="14097"/>
                </a:lnTo>
                <a:lnTo>
                  <a:pt x="383921" y="21844"/>
                </a:lnTo>
                <a:lnTo>
                  <a:pt x="340106" y="31496"/>
                </a:lnTo>
                <a:lnTo>
                  <a:pt x="296418" y="42672"/>
                </a:lnTo>
                <a:lnTo>
                  <a:pt x="252857" y="55625"/>
                </a:lnTo>
                <a:lnTo>
                  <a:pt x="209676" y="70231"/>
                </a:lnTo>
                <a:lnTo>
                  <a:pt x="166624" y="86613"/>
                </a:lnTo>
                <a:lnTo>
                  <a:pt x="124078" y="104775"/>
                </a:lnTo>
                <a:lnTo>
                  <a:pt x="81914" y="124587"/>
                </a:lnTo>
                <a:lnTo>
                  <a:pt x="40259" y="146303"/>
                </a:lnTo>
                <a:lnTo>
                  <a:pt x="0" y="169037"/>
                </a:lnTo>
                <a:lnTo>
                  <a:pt x="28194" y="218821"/>
                </a:lnTo>
                <a:lnTo>
                  <a:pt x="68452" y="195961"/>
                </a:lnTo>
                <a:lnTo>
                  <a:pt x="108203" y="175387"/>
                </a:lnTo>
                <a:lnTo>
                  <a:pt x="148336" y="156463"/>
                </a:lnTo>
                <a:lnTo>
                  <a:pt x="189102" y="139191"/>
                </a:lnTo>
                <a:lnTo>
                  <a:pt x="229997" y="123698"/>
                </a:lnTo>
                <a:lnTo>
                  <a:pt x="271272" y="109727"/>
                </a:lnTo>
                <a:lnTo>
                  <a:pt x="312674" y="97409"/>
                </a:lnTo>
                <a:lnTo>
                  <a:pt x="354330" y="86740"/>
                </a:lnTo>
                <a:lnTo>
                  <a:pt x="396113" y="77724"/>
                </a:lnTo>
                <a:lnTo>
                  <a:pt x="437769" y="70358"/>
                </a:lnTo>
                <a:lnTo>
                  <a:pt x="479551" y="64642"/>
                </a:lnTo>
                <a:lnTo>
                  <a:pt x="521462" y="60451"/>
                </a:lnTo>
                <a:lnTo>
                  <a:pt x="562990" y="57912"/>
                </a:lnTo>
                <a:lnTo>
                  <a:pt x="604393" y="57150"/>
                </a:lnTo>
                <a:lnTo>
                  <a:pt x="953136" y="57150"/>
                </a:lnTo>
                <a:lnTo>
                  <a:pt x="940562" y="52704"/>
                </a:lnTo>
                <a:lnTo>
                  <a:pt x="900176" y="40259"/>
                </a:lnTo>
                <a:lnTo>
                  <a:pt x="859027" y="29337"/>
                </a:lnTo>
                <a:lnTo>
                  <a:pt x="817372" y="20320"/>
                </a:lnTo>
                <a:lnTo>
                  <a:pt x="775335" y="12953"/>
                </a:lnTo>
                <a:lnTo>
                  <a:pt x="732789" y="6985"/>
                </a:lnTo>
                <a:lnTo>
                  <a:pt x="689863" y="3048"/>
                </a:lnTo>
                <a:lnTo>
                  <a:pt x="646684" y="635"/>
                </a:lnTo>
                <a:lnTo>
                  <a:pt x="603250" y="0"/>
                </a:lnTo>
                <a:close/>
              </a:path>
              <a:path w="1280160" h="289560">
                <a:moveTo>
                  <a:pt x="1060565" y="105068"/>
                </a:moveTo>
                <a:lnTo>
                  <a:pt x="1027767" y="152012"/>
                </a:lnTo>
                <a:lnTo>
                  <a:pt x="1055624" y="167386"/>
                </a:lnTo>
                <a:lnTo>
                  <a:pt x="1083056" y="117348"/>
                </a:lnTo>
                <a:lnTo>
                  <a:pt x="1060565" y="105068"/>
                </a:lnTo>
                <a:close/>
              </a:path>
              <a:path w="1280160" h="289560">
                <a:moveTo>
                  <a:pt x="1127760" y="8889"/>
                </a:moveTo>
                <a:lnTo>
                  <a:pt x="1060565" y="105068"/>
                </a:lnTo>
                <a:lnTo>
                  <a:pt x="1083056" y="117348"/>
                </a:lnTo>
                <a:lnTo>
                  <a:pt x="1055624" y="167386"/>
                </a:lnTo>
                <a:lnTo>
                  <a:pt x="1213821" y="167386"/>
                </a:lnTo>
                <a:lnTo>
                  <a:pt x="1127760" y="8889"/>
                </a:lnTo>
                <a:close/>
              </a:path>
              <a:path w="1280160" h="289560">
                <a:moveTo>
                  <a:pt x="953136" y="57150"/>
                </a:moveTo>
                <a:lnTo>
                  <a:pt x="604393" y="57150"/>
                </a:lnTo>
                <a:lnTo>
                  <a:pt x="645795" y="57785"/>
                </a:lnTo>
                <a:lnTo>
                  <a:pt x="686688" y="60071"/>
                </a:lnTo>
                <a:lnTo>
                  <a:pt x="727456" y="64008"/>
                </a:lnTo>
                <a:lnTo>
                  <a:pt x="767588" y="69469"/>
                </a:lnTo>
                <a:lnTo>
                  <a:pt x="807465" y="76581"/>
                </a:lnTo>
                <a:lnTo>
                  <a:pt x="846836" y="85216"/>
                </a:lnTo>
                <a:lnTo>
                  <a:pt x="885571" y="95503"/>
                </a:lnTo>
                <a:lnTo>
                  <a:pt x="923671" y="107314"/>
                </a:lnTo>
                <a:lnTo>
                  <a:pt x="961389" y="120650"/>
                </a:lnTo>
                <a:lnTo>
                  <a:pt x="998093" y="135636"/>
                </a:lnTo>
                <a:lnTo>
                  <a:pt x="1027767" y="152012"/>
                </a:lnTo>
                <a:lnTo>
                  <a:pt x="1060565" y="105068"/>
                </a:lnTo>
                <a:lnTo>
                  <a:pt x="1019556" y="82676"/>
                </a:lnTo>
                <a:lnTo>
                  <a:pt x="980439" y="66801"/>
                </a:lnTo>
                <a:lnTo>
                  <a:pt x="953136" y="57150"/>
                </a:lnTo>
                <a:close/>
              </a:path>
            </a:pathLst>
          </a:custGeom>
          <a:solidFill>
            <a:srgbClr val="3B1E78">
              <a:alpha val="50195"/>
            </a:srgbClr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srgbClr val="0070C0"/>
              </a:solidFill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 bwMode="auto">
          <a:xfrm>
            <a:off x="5796136" y="3723878"/>
            <a:ext cx="576064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CED23A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3" name="TextBox 32"/>
          <p:cNvSpPr txBox="1"/>
          <p:nvPr/>
        </p:nvSpPr>
        <p:spPr>
          <a:xfrm>
            <a:off x="1331640" y="123478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Комплектность документов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" name="1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791401" y="4770079"/>
            <a:ext cx="308868" cy="3088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9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Прямоугольник 11"/>
          <p:cNvSpPr/>
          <p:nvPr/>
        </p:nvSpPr>
        <p:spPr>
          <a:xfrm>
            <a:off x="5076056" y="0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Форма Заявления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251520" y="2571750"/>
            <a:ext cx="3960440" cy="715089"/>
          </a:xfrm>
          <a:prstGeom prst="roundRect">
            <a:avLst/>
          </a:prstGeom>
          <a:solidFill>
            <a:srgbClr val="FFFFFF"/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случае внесения изменений в запись о регистрации СМИ в заявлении указывается причина внесения изменений в запись о регистрации СМИ</a:t>
            </a:r>
          </a:p>
        </p:txBody>
      </p:sp>
      <p:pic>
        <p:nvPicPr>
          <p:cNvPr id="204802" name="Picture 2" descr="C:\Users\admin1\Pictures\Screenshots\Снимок экрана (36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83517"/>
            <a:ext cx="3816424" cy="453744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30" name="object 21"/>
          <p:cNvSpPr/>
          <p:nvPr/>
        </p:nvSpPr>
        <p:spPr>
          <a:xfrm>
            <a:off x="4355976" y="1707654"/>
            <a:ext cx="1872208" cy="1214829"/>
          </a:xfrm>
          <a:custGeom>
            <a:avLst/>
            <a:gdLst/>
            <a:ahLst/>
            <a:cxnLst/>
            <a:rect l="l" t="t" r="r" b="b"/>
            <a:pathLst>
              <a:path w="1380489" h="764539">
                <a:moveTo>
                  <a:pt x="2158" y="703605"/>
                </a:moveTo>
                <a:lnTo>
                  <a:pt x="0" y="760704"/>
                </a:lnTo>
                <a:lnTo>
                  <a:pt x="67944" y="763371"/>
                </a:lnTo>
                <a:lnTo>
                  <a:pt x="135762" y="764057"/>
                </a:lnTo>
                <a:lnTo>
                  <a:pt x="202437" y="762723"/>
                </a:lnTo>
                <a:lnTo>
                  <a:pt x="267969" y="759460"/>
                </a:lnTo>
                <a:lnTo>
                  <a:pt x="332231" y="754253"/>
                </a:lnTo>
                <a:lnTo>
                  <a:pt x="395350" y="747115"/>
                </a:lnTo>
                <a:lnTo>
                  <a:pt x="457072" y="738136"/>
                </a:lnTo>
                <a:lnTo>
                  <a:pt x="517397" y="727329"/>
                </a:lnTo>
                <a:lnTo>
                  <a:pt x="576198" y="714756"/>
                </a:lnTo>
                <a:lnTo>
                  <a:pt x="607556" y="706920"/>
                </a:lnTo>
                <a:lnTo>
                  <a:pt x="136270" y="706920"/>
                </a:lnTo>
                <a:lnTo>
                  <a:pt x="70230" y="706272"/>
                </a:lnTo>
                <a:lnTo>
                  <a:pt x="2158" y="703605"/>
                </a:lnTo>
                <a:close/>
              </a:path>
              <a:path w="1380489" h="764539">
                <a:moveTo>
                  <a:pt x="1214521" y="265409"/>
                </a:moveTo>
                <a:lnTo>
                  <a:pt x="1192148" y="297053"/>
                </a:lnTo>
                <a:lnTo>
                  <a:pt x="1165478" y="330200"/>
                </a:lnTo>
                <a:lnTo>
                  <a:pt x="1136650" y="362216"/>
                </a:lnTo>
                <a:lnTo>
                  <a:pt x="1105153" y="393077"/>
                </a:lnTo>
                <a:lnTo>
                  <a:pt x="1072006" y="422452"/>
                </a:lnTo>
                <a:lnTo>
                  <a:pt x="1035938" y="450938"/>
                </a:lnTo>
                <a:lnTo>
                  <a:pt x="997838" y="478155"/>
                </a:lnTo>
                <a:lnTo>
                  <a:pt x="957326" y="504050"/>
                </a:lnTo>
                <a:lnTo>
                  <a:pt x="915034" y="528561"/>
                </a:lnTo>
                <a:lnTo>
                  <a:pt x="870457" y="551675"/>
                </a:lnTo>
                <a:lnTo>
                  <a:pt x="823976" y="573392"/>
                </a:lnTo>
                <a:lnTo>
                  <a:pt x="775588" y="593636"/>
                </a:lnTo>
                <a:lnTo>
                  <a:pt x="725423" y="612330"/>
                </a:lnTo>
                <a:lnTo>
                  <a:pt x="673353" y="629462"/>
                </a:lnTo>
                <a:lnTo>
                  <a:pt x="619632" y="644994"/>
                </a:lnTo>
                <a:lnTo>
                  <a:pt x="564260" y="658876"/>
                </a:lnTo>
                <a:lnTo>
                  <a:pt x="507364" y="671068"/>
                </a:lnTo>
                <a:lnTo>
                  <a:pt x="448817" y="681596"/>
                </a:lnTo>
                <a:lnTo>
                  <a:pt x="389000" y="690333"/>
                </a:lnTo>
                <a:lnTo>
                  <a:pt x="327659" y="697293"/>
                </a:lnTo>
                <a:lnTo>
                  <a:pt x="265048" y="702373"/>
                </a:lnTo>
                <a:lnTo>
                  <a:pt x="201294" y="705586"/>
                </a:lnTo>
                <a:lnTo>
                  <a:pt x="136270" y="706920"/>
                </a:lnTo>
                <a:lnTo>
                  <a:pt x="607556" y="706920"/>
                </a:lnTo>
                <a:lnTo>
                  <a:pt x="689228" y="684352"/>
                </a:lnTo>
                <a:lnTo>
                  <a:pt x="743203" y="666623"/>
                </a:lnTo>
                <a:lnTo>
                  <a:pt x="795527" y="647204"/>
                </a:lnTo>
                <a:lnTo>
                  <a:pt x="846073" y="626122"/>
                </a:lnTo>
                <a:lnTo>
                  <a:pt x="894588" y="603453"/>
                </a:lnTo>
                <a:lnTo>
                  <a:pt x="941323" y="579323"/>
                </a:lnTo>
                <a:lnTo>
                  <a:pt x="986027" y="553542"/>
                </a:lnTo>
                <a:lnTo>
                  <a:pt x="1028572" y="526288"/>
                </a:lnTo>
                <a:lnTo>
                  <a:pt x="1069085" y="497497"/>
                </a:lnTo>
                <a:lnTo>
                  <a:pt x="1107439" y="467309"/>
                </a:lnTo>
                <a:lnTo>
                  <a:pt x="1143634" y="435343"/>
                </a:lnTo>
                <a:lnTo>
                  <a:pt x="1177289" y="402386"/>
                </a:lnTo>
                <a:lnTo>
                  <a:pt x="1208531" y="367880"/>
                </a:lnTo>
                <a:lnTo>
                  <a:pt x="1237233" y="332232"/>
                </a:lnTo>
                <a:lnTo>
                  <a:pt x="1263268" y="295275"/>
                </a:lnTo>
                <a:lnTo>
                  <a:pt x="1264411" y="293624"/>
                </a:lnTo>
                <a:lnTo>
                  <a:pt x="1265301" y="291846"/>
                </a:lnTo>
                <a:lnTo>
                  <a:pt x="1266063" y="290068"/>
                </a:lnTo>
                <a:lnTo>
                  <a:pt x="1270661" y="278984"/>
                </a:lnTo>
                <a:lnTo>
                  <a:pt x="1239394" y="268224"/>
                </a:lnTo>
                <a:lnTo>
                  <a:pt x="1213357" y="268224"/>
                </a:lnTo>
                <a:lnTo>
                  <a:pt x="1214521" y="265409"/>
                </a:lnTo>
                <a:close/>
              </a:path>
              <a:path w="1380489" h="764539">
                <a:moveTo>
                  <a:pt x="1369120" y="232283"/>
                </a:moveTo>
                <a:lnTo>
                  <a:pt x="1228216" y="232283"/>
                </a:lnTo>
                <a:lnTo>
                  <a:pt x="1280921" y="254254"/>
                </a:lnTo>
                <a:lnTo>
                  <a:pt x="1270661" y="278984"/>
                </a:lnTo>
                <a:lnTo>
                  <a:pt x="1380363" y="316738"/>
                </a:lnTo>
                <a:lnTo>
                  <a:pt x="1369120" y="232283"/>
                </a:lnTo>
                <a:close/>
              </a:path>
              <a:path w="1380489" h="764539">
                <a:moveTo>
                  <a:pt x="1228216" y="232283"/>
                </a:moveTo>
                <a:lnTo>
                  <a:pt x="1216600" y="260379"/>
                </a:lnTo>
                <a:lnTo>
                  <a:pt x="1270661" y="278984"/>
                </a:lnTo>
                <a:lnTo>
                  <a:pt x="1280921" y="254254"/>
                </a:lnTo>
                <a:lnTo>
                  <a:pt x="1228216" y="232283"/>
                </a:lnTo>
                <a:close/>
              </a:path>
              <a:path w="1380489" h="764539">
                <a:moveTo>
                  <a:pt x="1216152" y="263017"/>
                </a:moveTo>
                <a:lnTo>
                  <a:pt x="1214521" y="265409"/>
                </a:lnTo>
                <a:lnTo>
                  <a:pt x="1213357" y="268224"/>
                </a:lnTo>
                <a:lnTo>
                  <a:pt x="1216152" y="263017"/>
                </a:lnTo>
                <a:close/>
              </a:path>
              <a:path w="1380489" h="764539">
                <a:moveTo>
                  <a:pt x="1224263" y="263017"/>
                </a:moveTo>
                <a:lnTo>
                  <a:pt x="1216152" y="263017"/>
                </a:lnTo>
                <a:lnTo>
                  <a:pt x="1213357" y="268224"/>
                </a:lnTo>
                <a:lnTo>
                  <a:pt x="1239394" y="268224"/>
                </a:lnTo>
                <a:lnTo>
                  <a:pt x="1224263" y="263017"/>
                </a:lnTo>
                <a:close/>
              </a:path>
              <a:path w="1380489" h="764539">
                <a:moveTo>
                  <a:pt x="1216600" y="260379"/>
                </a:moveTo>
                <a:lnTo>
                  <a:pt x="1214521" y="265409"/>
                </a:lnTo>
                <a:lnTo>
                  <a:pt x="1216152" y="263017"/>
                </a:lnTo>
                <a:lnTo>
                  <a:pt x="1224263" y="263017"/>
                </a:lnTo>
                <a:lnTo>
                  <a:pt x="1216600" y="260379"/>
                </a:lnTo>
                <a:close/>
              </a:path>
              <a:path w="1380489" h="764539">
                <a:moveTo>
                  <a:pt x="1338198" y="0"/>
                </a:moveTo>
                <a:lnTo>
                  <a:pt x="1110233" y="223774"/>
                </a:lnTo>
                <a:lnTo>
                  <a:pt x="1216600" y="260379"/>
                </a:lnTo>
                <a:lnTo>
                  <a:pt x="1228216" y="232283"/>
                </a:lnTo>
                <a:lnTo>
                  <a:pt x="1369120" y="232283"/>
                </a:lnTo>
                <a:lnTo>
                  <a:pt x="1338198" y="0"/>
                </a:lnTo>
                <a:close/>
              </a:path>
            </a:pathLst>
          </a:custGeom>
          <a:solidFill>
            <a:srgbClr val="3B1E78">
              <a:alpha val="50195"/>
            </a:srgbClr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251520" y="483518"/>
            <a:ext cx="3960440" cy="1804749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Новая графа в</a:t>
            </a:r>
            <a:r>
              <a:rPr lang="ru-RU" sz="1400" b="1" spc="-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spc="-1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заявлении</a:t>
            </a:r>
          </a:p>
          <a:p>
            <a:pPr algn="ctr" eaLnBrk="1"/>
            <a:endParaRPr lang="ru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«Сведения об уплате государственной пошлины»</a:t>
            </a:r>
          </a:p>
          <a:p>
            <a:pPr lvl="0" algn="just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заявлении о регистрации средства массовой информации должна быть указана информация об уплате государственной пошлины в соответствии с пунктом 12 части 1 статьи 10 Закона Российской Федерации «О средствах массовой информации»</a:t>
            </a:r>
            <a:endParaRPr lang="ru-RU" sz="12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object 15"/>
          <p:cNvSpPr/>
          <p:nvPr/>
        </p:nvSpPr>
        <p:spPr>
          <a:xfrm>
            <a:off x="4355976" y="1059582"/>
            <a:ext cx="1512168" cy="509652"/>
          </a:xfrm>
          <a:custGeom>
            <a:avLst/>
            <a:gdLst/>
            <a:ahLst/>
            <a:cxnLst/>
            <a:rect l="l" t="t" r="r" b="b"/>
            <a:pathLst>
              <a:path w="1249679" h="581660">
                <a:moveTo>
                  <a:pt x="10922" y="497205"/>
                </a:moveTo>
                <a:lnTo>
                  <a:pt x="0" y="553339"/>
                </a:lnTo>
                <a:lnTo>
                  <a:pt x="47625" y="562610"/>
                </a:lnTo>
                <a:lnTo>
                  <a:pt x="96519" y="570230"/>
                </a:lnTo>
                <a:lnTo>
                  <a:pt x="145414" y="575945"/>
                </a:lnTo>
                <a:lnTo>
                  <a:pt x="194183" y="579628"/>
                </a:lnTo>
                <a:lnTo>
                  <a:pt x="242824" y="581533"/>
                </a:lnTo>
                <a:lnTo>
                  <a:pt x="291211" y="581533"/>
                </a:lnTo>
                <a:lnTo>
                  <a:pt x="339471" y="579755"/>
                </a:lnTo>
                <a:lnTo>
                  <a:pt x="387350" y="576199"/>
                </a:lnTo>
                <a:lnTo>
                  <a:pt x="434721" y="570738"/>
                </a:lnTo>
                <a:lnTo>
                  <a:pt x="481711" y="563626"/>
                </a:lnTo>
                <a:lnTo>
                  <a:pt x="528192" y="554609"/>
                </a:lnTo>
                <a:lnTo>
                  <a:pt x="574166" y="544068"/>
                </a:lnTo>
                <a:lnTo>
                  <a:pt x="619378" y="531749"/>
                </a:lnTo>
                <a:lnTo>
                  <a:pt x="643098" y="524383"/>
                </a:lnTo>
                <a:lnTo>
                  <a:pt x="244983" y="524383"/>
                </a:lnTo>
                <a:lnTo>
                  <a:pt x="198627" y="522732"/>
                </a:lnTo>
                <a:lnTo>
                  <a:pt x="152018" y="519175"/>
                </a:lnTo>
                <a:lnTo>
                  <a:pt x="105410" y="513842"/>
                </a:lnTo>
                <a:lnTo>
                  <a:pt x="58674" y="506603"/>
                </a:lnTo>
                <a:lnTo>
                  <a:pt x="10922" y="497205"/>
                </a:lnTo>
                <a:close/>
              </a:path>
              <a:path w="1249679" h="581660">
                <a:moveTo>
                  <a:pt x="1057047" y="213549"/>
                </a:moveTo>
                <a:lnTo>
                  <a:pt x="1020063" y="249936"/>
                </a:lnTo>
                <a:lnTo>
                  <a:pt x="987805" y="277495"/>
                </a:lnTo>
                <a:lnTo>
                  <a:pt x="954404" y="303657"/>
                </a:lnTo>
                <a:lnTo>
                  <a:pt x="919606" y="328549"/>
                </a:lnTo>
                <a:lnTo>
                  <a:pt x="883665" y="352044"/>
                </a:lnTo>
                <a:lnTo>
                  <a:pt x="846581" y="374269"/>
                </a:lnTo>
                <a:lnTo>
                  <a:pt x="808609" y="394970"/>
                </a:lnTo>
                <a:lnTo>
                  <a:pt x="769492" y="414274"/>
                </a:lnTo>
                <a:lnTo>
                  <a:pt x="729488" y="432181"/>
                </a:lnTo>
                <a:lnTo>
                  <a:pt x="688466" y="448564"/>
                </a:lnTo>
                <a:lnTo>
                  <a:pt x="646938" y="463296"/>
                </a:lnTo>
                <a:lnTo>
                  <a:pt x="604392" y="476631"/>
                </a:lnTo>
                <a:lnTo>
                  <a:pt x="561213" y="488442"/>
                </a:lnTo>
                <a:lnTo>
                  <a:pt x="517398" y="498602"/>
                </a:lnTo>
                <a:lnTo>
                  <a:pt x="473075" y="507111"/>
                </a:lnTo>
                <a:lnTo>
                  <a:pt x="428243" y="513969"/>
                </a:lnTo>
                <a:lnTo>
                  <a:pt x="383031" y="519175"/>
                </a:lnTo>
                <a:lnTo>
                  <a:pt x="337312" y="522605"/>
                </a:lnTo>
                <a:lnTo>
                  <a:pt x="291211" y="524383"/>
                </a:lnTo>
                <a:lnTo>
                  <a:pt x="643098" y="524383"/>
                </a:lnTo>
                <a:lnTo>
                  <a:pt x="707643" y="502412"/>
                </a:lnTo>
                <a:lnTo>
                  <a:pt x="750697" y="485267"/>
                </a:lnTo>
                <a:lnTo>
                  <a:pt x="792734" y="466471"/>
                </a:lnTo>
                <a:lnTo>
                  <a:pt x="833881" y="446150"/>
                </a:lnTo>
                <a:lnTo>
                  <a:pt x="874013" y="424434"/>
                </a:lnTo>
                <a:lnTo>
                  <a:pt x="913002" y="401066"/>
                </a:lnTo>
                <a:lnTo>
                  <a:pt x="950849" y="376428"/>
                </a:lnTo>
                <a:lnTo>
                  <a:pt x="987551" y="350266"/>
                </a:lnTo>
                <a:lnTo>
                  <a:pt x="1023112" y="322580"/>
                </a:lnTo>
                <a:lnTo>
                  <a:pt x="1057148" y="293497"/>
                </a:lnTo>
                <a:lnTo>
                  <a:pt x="1089914" y="263017"/>
                </a:lnTo>
                <a:lnTo>
                  <a:pt x="1103044" y="247029"/>
                </a:lnTo>
                <a:lnTo>
                  <a:pt x="1057047" y="213549"/>
                </a:lnTo>
                <a:close/>
              </a:path>
              <a:path w="1249679" h="581660">
                <a:moveTo>
                  <a:pt x="1217608" y="189992"/>
                </a:moveTo>
                <a:lnTo>
                  <a:pt x="1075816" y="189992"/>
                </a:lnTo>
                <a:lnTo>
                  <a:pt x="1120266" y="226060"/>
                </a:lnTo>
                <a:lnTo>
                  <a:pt x="1103044" y="247029"/>
                </a:lnTo>
                <a:lnTo>
                  <a:pt x="1196721" y="315214"/>
                </a:lnTo>
                <a:lnTo>
                  <a:pt x="1217608" y="189992"/>
                </a:lnTo>
                <a:close/>
              </a:path>
              <a:path w="1249679" h="581660">
                <a:moveTo>
                  <a:pt x="1075816" y="189992"/>
                </a:moveTo>
                <a:lnTo>
                  <a:pt x="1057047" y="213549"/>
                </a:lnTo>
                <a:lnTo>
                  <a:pt x="1103044" y="247029"/>
                </a:lnTo>
                <a:lnTo>
                  <a:pt x="1120266" y="226060"/>
                </a:lnTo>
                <a:lnTo>
                  <a:pt x="1075816" y="189992"/>
                </a:lnTo>
                <a:close/>
              </a:path>
              <a:path w="1249679" h="581660">
                <a:moveTo>
                  <a:pt x="1249299" y="0"/>
                </a:moveTo>
                <a:lnTo>
                  <a:pt x="965708" y="147066"/>
                </a:lnTo>
                <a:lnTo>
                  <a:pt x="1057047" y="213549"/>
                </a:lnTo>
                <a:lnTo>
                  <a:pt x="1075816" y="189992"/>
                </a:lnTo>
                <a:lnTo>
                  <a:pt x="1217608" y="189992"/>
                </a:lnTo>
                <a:lnTo>
                  <a:pt x="1249299" y="0"/>
                </a:lnTo>
                <a:close/>
              </a:path>
            </a:pathLst>
          </a:custGeom>
          <a:solidFill>
            <a:srgbClr val="3B1E78">
              <a:alpha val="50195"/>
            </a:srgbClr>
          </a:solidFill>
          <a:ln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Прямая соединительная линия 33"/>
          <p:cNvCxnSpPr/>
          <p:nvPr/>
        </p:nvCxnSpPr>
        <p:spPr bwMode="auto">
          <a:xfrm>
            <a:off x="4355976" y="699542"/>
            <a:ext cx="0" cy="144016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8" name="Прямая соединительная линия 37"/>
          <p:cNvCxnSpPr/>
          <p:nvPr/>
        </p:nvCxnSpPr>
        <p:spPr bwMode="auto">
          <a:xfrm>
            <a:off x="1115616" y="843558"/>
            <a:ext cx="216024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204803" name="Picture 3" descr="C:\Users\admin1\Pictures\Screenshots\Снимок экрана (11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83518"/>
            <a:ext cx="157009" cy="543038"/>
          </a:xfrm>
          <a:prstGeom prst="rect">
            <a:avLst/>
          </a:prstGeom>
          <a:noFill/>
        </p:spPr>
      </p:pic>
      <p:cxnSp>
        <p:nvCxnSpPr>
          <p:cNvPr id="42" name="Прямая соединительная линия 41"/>
          <p:cNvCxnSpPr/>
          <p:nvPr/>
        </p:nvCxnSpPr>
        <p:spPr bwMode="auto">
          <a:xfrm>
            <a:off x="4355976" y="2499742"/>
            <a:ext cx="0" cy="79208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22" name="Содержимое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" name="1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749292" y="476289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3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95636" y="34819"/>
            <a:ext cx="6948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0922" y="4253100"/>
            <a:ext cx="8458200" cy="9142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SzPct val="100000"/>
            </a:pPr>
            <a:r>
              <a:rPr lang="ru-RU" sz="1400" b="1" dirty="0" smtClean="0">
                <a:solidFill>
                  <a:srgbClr val="7030A0"/>
                </a:solidFill>
                <a:latin typeface="Arial"/>
              </a:rPr>
              <a:t> </a:t>
            </a:r>
            <a:endParaRPr lang="ru-RU" alt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529" y="681150"/>
            <a:ext cx="90349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100000"/>
            </a:pPr>
            <a:endParaRPr lang="ru-RU" altLang="ru-RU" sz="1200" dirty="0">
              <a:solidFill>
                <a:srgbClr val="00206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09558" y="1191822"/>
            <a:ext cx="41508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63688" y="128391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0070C0"/>
                </a:solidFill>
                <a:latin typeface="Times New Roman"/>
                <a:cs typeface="Times New Roman"/>
              </a:rPr>
              <a:t>Размер </a:t>
            </a:r>
            <a:r>
              <a:rPr lang="ru-RU" b="1" spc="-25" dirty="0" smtClean="0">
                <a:solidFill>
                  <a:srgbClr val="0070C0"/>
                </a:solidFill>
                <a:latin typeface="Times New Roman"/>
                <a:cs typeface="Times New Roman"/>
              </a:rPr>
              <a:t>государственной </a:t>
            </a:r>
            <a:r>
              <a:rPr lang="ru-RU" b="1" spc="-10" dirty="0" smtClean="0">
                <a:solidFill>
                  <a:srgbClr val="0070C0"/>
                </a:solidFill>
                <a:latin typeface="Times New Roman"/>
                <a:cs typeface="Times New Roman"/>
              </a:rPr>
              <a:t>пошлины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9" name="object 148"/>
          <p:cNvSpPr/>
          <p:nvPr/>
        </p:nvSpPr>
        <p:spPr>
          <a:xfrm>
            <a:off x="204215" y="5172455"/>
            <a:ext cx="1650492" cy="100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06380" y="468680"/>
            <a:ext cx="8514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7675" algn="just" eaLnBrk="1" hangingPunct="1">
              <a:tabLst>
                <a:tab pos="255588" algn="l"/>
              </a:tabLst>
            </a:pP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   регистрацию    СМИ    и    за    внесение    изменений    в запись о регистрации СМИ уплачивается государственная пошлина в порядке и размере, установленном главой 25.3 части второй Налогового кодекса Российской Федерации</a:t>
            </a:r>
            <a:endParaRPr lang="ru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21615578"/>
              </p:ext>
            </p:extLst>
          </p:nvPr>
        </p:nvGraphicFramePr>
        <p:xfrm>
          <a:off x="409699" y="1251965"/>
          <a:ext cx="8410775" cy="3417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150">
                  <a:extLst>
                    <a:ext uri="{9D8B030D-6E8A-4147-A177-3AD203B41FA5}">
                      <a16:colId xmlns:a16="http://schemas.microsoft.com/office/drawing/2014/main" xmlns="" val="2726859193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109684986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3295986557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399484516"/>
                    </a:ext>
                  </a:extLst>
                </a:gridCol>
                <a:gridCol w="1224137">
                  <a:extLst>
                    <a:ext uri="{9D8B030D-6E8A-4147-A177-3AD203B41FA5}">
                      <a16:colId xmlns:a16="http://schemas.microsoft.com/office/drawing/2014/main" xmlns="" val="1902698098"/>
                    </a:ext>
                  </a:extLst>
                </a:gridCol>
              </a:tblGrid>
              <a:tr h="991303">
                <a:tc>
                  <a:txBody>
                    <a:bodyPr/>
                    <a:lstStyle/>
                    <a:p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Неспециализированное СМИ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СМИ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образовательного, культурно-просветительского характера, а также издания для детей, подростков и инвалидов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Рекламное СМИ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Эротическое СМИ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88216068"/>
                  </a:ext>
                </a:extLst>
              </a:tr>
              <a:tr h="803865">
                <a:tc>
                  <a:txBody>
                    <a:bodyPr/>
                    <a:lstStyle/>
                    <a:p>
                      <a:pPr algn="just"/>
                      <a:r>
                        <a:rPr lang="ru-RU" sz="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государственную регистрацию и за внесение изменений в запись о регистрации СМИ, продукция которого</a:t>
                      </a:r>
                      <a:r>
                        <a:rPr lang="ru-RU" sz="9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предназначена для распространения на всей территории Российской Федерации и за ее пределами</a:t>
                      </a:r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8 000 рублей</a:t>
                      </a:r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600 рублей</a:t>
                      </a:r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40 000 рублей</a:t>
                      </a:r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21035560"/>
                  </a:ext>
                </a:extLst>
              </a:tr>
              <a:tr h="803865">
                <a:tc>
                  <a:txBody>
                    <a:bodyPr/>
                    <a:lstStyle/>
                    <a:p>
                      <a:pPr algn="just"/>
                      <a:r>
                        <a:rPr lang="ru-RU" sz="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государственную регистрацию и за внесение изменений в запись о регистрации СМИ, продукция которого предназначена для распространения на территории</a:t>
                      </a:r>
                      <a:r>
                        <a:rPr lang="ru-RU" sz="9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субъекта Российской Федерации, территории муниципального образования</a:t>
                      </a:r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 рублей</a:t>
                      </a:r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20 000 рублей</a:t>
                      </a:r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67457421"/>
                  </a:ext>
                </a:extLst>
              </a:tr>
              <a:tr h="803865">
                <a:tc>
                  <a:txBody>
                    <a:bodyPr/>
                    <a:lstStyle/>
                    <a:p>
                      <a:pPr algn="just"/>
                      <a:r>
                        <a:rPr lang="ru-RU" sz="9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государственную регистрацию и за внесение изменений в запись о регистрации СМИ, продукция которого предназначена для распространения на территориях двух и более субъектов</a:t>
                      </a:r>
                      <a:r>
                        <a:rPr lang="ru-RU" sz="9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Российской Федерации</a:t>
                      </a:r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5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80 000 рублей</a:t>
                      </a:r>
                    </a:p>
                    <a:p>
                      <a:pPr algn="ctr"/>
                      <a:endParaRPr lang="ru-RU" sz="10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06344611"/>
                  </a:ext>
                </a:extLst>
              </a:tr>
            </a:tbl>
          </a:graphicData>
        </a:graphic>
      </p:graphicFrame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1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760363" y="476377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073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18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539552" y="129155"/>
            <a:ext cx="8064896" cy="646986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Документ, подтверждающий факт уплаты государственной пошлины </a:t>
            </a:r>
          </a:p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(по инициативе заявителя)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12" name="Picture 1" descr="C:\Users\admin1\Pictures\Screenshots\Снимок экрана (3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987574"/>
            <a:ext cx="1872208" cy="3879777"/>
          </a:xfrm>
          <a:prstGeom prst="rect">
            <a:avLst/>
          </a:prstGeom>
          <a:noFill/>
          <a:ln>
            <a:solidFill>
              <a:srgbClr val="3399FF"/>
            </a:solidFill>
          </a:ln>
        </p:spPr>
      </p:pic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6300192" y="1059582"/>
          <a:ext cx="2560137" cy="3816424"/>
        </p:xfrm>
        <a:graphic>
          <a:graphicData uri="http://schemas.openxmlformats.org/presentationml/2006/ole">
            <p:oleObj spid="_x0000_s203839" name="Document" r:id="rId6" imgW="6632243" imgH="10172948" progId="">
              <p:embed/>
            </p:oleObj>
          </a:graphicData>
        </a:graphic>
      </p:graphicFrame>
      <p:cxnSp>
        <p:nvCxnSpPr>
          <p:cNvPr id="22" name="Прямая со стрелкой 21"/>
          <p:cNvCxnSpPr/>
          <p:nvPr/>
        </p:nvCxnSpPr>
        <p:spPr bwMode="auto">
          <a:xfrm>
            <a:off x="5796136" y="2643758"/>
            <a:ext cx="432048" cy="0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16" name="Picture 3" descr="C:\Users\admin1\Pictures\Screenshots\Снимок экрана (7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015270"/>
            <a:ext cx="3096344" cy="3716720"/>
          </a:xfrm>
          <a:prstGeom prst="rect">
            <a:avLst/>
          </a:prstGeom>
          <a:noFill/>
        </p:spPr>
      </p:pic>
      <p:cxnSp>
        <p:nvCxnSpPr>
          <p:cNvPr id="20" name="Прямая со стрелкой 19"/>
          <p:cNvCxnSpPr/>
          <p:nvPr/>
        </p:nvCxnSpPr>
        <p:spPr bwMode="auto">
          <a:xfrm>
            <a:off x="3419872" y="2643758"/>
            <a:ext cx="504056" cy="0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19" name="Содержимое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" name="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826414" y="4773908"/>
            <a:ext cx="308249" cy="3082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8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95" y="23835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95636" y="34819"/>
            <a:ext cx="6948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0922" y="4253100"/>
            <a:ext cx="8458200" cy="9142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SzPct val="100000"/>
            </a:pPr>
            <a:r>
              <a:rPr lang="ru-RU" sz="1400" b="1" dirty="0" smtClean="0">
                <a:solidFill>
                  <a:srgbClr val="7030A0"/>
                </a:solidFill>
                <a:latin typeface="Arial"/>
              </a:rPr>
              <a:t> </a:t>
            </a:r>
            <a:endParaRPr lang="ru-RU" alt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529" y="681150"/>
            <a:ext cx="90349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100000"/>
            </a:pPr>
            <a:endParaRPr lang="ru-RU" altLang="ru-RU" sz="1200" dirty="0">
              <a:solidFill>
                <a:srgbClr val="00206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09558" y="1191822"/>
            <a:ext cx="41508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48"/>
          <p:cNvSpPr/>
          <p:nvPr/>
        </p:nvSpPr>
        <p:spPr>
          <a:xfrm>
            <a:off x="204215" y="5172455"/>
            <a:ext cx="1650492" cy="100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Прямоугольник 17"/>
          <p:cNvSpPr/>
          <p:nvPr/>
        </p:nvSpPr>
        <p:spPr>
          <a:xfrm>
            <a:off x="2286000" y="197158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98013" y="392808"/>
            <a:ext cx="4968552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>
              <a:tabLst>
                <a:tab pos="447675" algn="l"/>
              </a:tabLst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Административный регламент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35327" y="1066491"/>
            <a:ext cx="4392488" cy="1225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95"/>
              </a:spcBef>
              <a:tabLst>
                <a:tab pos="268288" algn="l"/>
              </a:tabLst>
            </a:pPr>
            <a:r>
              <a:rPr lang="ru-RU" sz="1200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Реквизиты для уплаты  </a:t>
            </a:r>
            <a:r>
              <a:rPr lang="ru-RU" sz="1200" spc="-1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государственной</a:t>
            </a:r>
            <a:r>
              <a:rPr lang="ru-RU" sz="1200" spc="-6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пошлины  размещаются  на официальном сайте регистрирующего органа и его территориальных органов</a:t>
            </a:r>
          </a:p>
          <a:p>
            <a:pPr marL="12700" marR="5080" indent="-1270" algn="ctr">
              <a:lnSpc>
                <a:spcPct val="100000"/>
              </a:lnSpc>
              <a:spcBef>
                <a:spcPts val="95"/>
              </a:spcBef>
              <a:tabLst>
                <a:tab pos="268288" algn="l"/>
              </a:tabLst>
            </a:pPr>
            <a:r>
              <a:rPr lang="ru-RU" sz="1200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Адрес сайта Управления Роскомнадзора по Республике Татарстан (Татарстан): </a:t>
            </a:r>
          </a:p>
          <a:p>
            <a:pPr marL="12700" marR="5080" indent="-1270" algn="ctr">
              <a:lnSpc>
                <a:spcPct val="100000"/>
              </a:lnSpc>
              <a:spcBef>
                <a:spcPts val="95"/>
              </a:spcBef>
              <a:tabLst>
                <a:tab pos="268288" algn="l"/>
              </a:tabLst>
            </a:pPr>
            <a:r>
              <a:rPr lang="en-US" sz="1200" b="1" u="sng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www. </a:t>
            </a:r>
            <a:r>
              <a:rPr lang="ru-RU" sz="1200" b="1" u="sng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1200" b="1" u="sng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200" b="1" u="sng" spc="-5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rkn.gov.ru</a:t>
            </a:r>
            <a:endParaRPr lang="ru-RU" sz="12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D:\Регистрация СМИ презентация\506575_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409" y="1301969"/>
            <a:ext cx="922624" cy="1014364"/>
          </a:xfrm>
          <a:prstGeom prst="rect">
            <a:avLst/>
          </a:prstGeom>
          <a:noFill/>
        </p:spPr>
      </p:pic>
      <p:pic>
        <p:nvPicPr>
          <p:cNvPr id="207873" name="Picture 1" descr="C:\Users\admin1\Pictures\Screenshots\Снимок экрана (13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392015"/>
            <a:ext cx="3168352" cy="462800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cxnSp>
        <p:nvCxnSpPr>
          <p:cNvPr id="25" name="Прямая соединительная линия 24"/>
          <p:cNvCxnSpPr/>
          <p:nvPr/>
        </p:nvCxnSpPr>
        <p:spPr bwMode="auto">
          <a:xfrm>
            <a:off x="6732240" y="2340918"/>
            <a:ext cx="2028123" cy="8002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9" name="Прямая соединительная линия 28"/>
          <p:cNvCxnSpPr/>
          <p:nvPr/>
        </p:nvCxnSpPr>
        <p:spPr bwMode="auto">
          <a:xfrm>
            <a:off x="6858000" y="2211710"/>
            <a:ext cx="2046379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20" name="TextBox 19"/>
          <p:cNvSpPr txBox="1"/>
          <p:nvPr/>
        </p:nvSpPr>
        <p:spPr>
          <a:xfrm>
            <a:off x="251520" y="2355726"/>
            <a:ext cx="511256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Банковские реквизиты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Получатель: УФК по Республике Татарстан (Управление Федеральной службы по надзору в сфере связи, информационных технологий и массовых коммуникаций по Республике Татарстан (Татарстан))  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ИНН 1655083578 КПП 165901001 Р/с 40101810800000010001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Банк получателя: Отделение - НБ Республика Татарстан, 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БИК 049205001, 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Код дохода 096 1 08 07130 01 1000 110 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(за регистрацию СМИ, распространение которого предназначено на территории субъекта РФ, муниципального образования), 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код ОКТМО 92701000</a:t>
            </a:r>
          </a:p>
          <a:p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2355726"/>
            <a:ext cx="5112568" cy="237215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одержимое 2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" name="1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806824" y="4734215"/>
            <a:ext cx="350409" cy="3504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073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3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27584" y="24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23479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Перечень документов, подлежащих представлению заявителем для физического лица</a:t>
            </a:r>
            <a:r>
              <a:rPr lang="ru-RU" sz="1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15674" y="4436274"/>
            <a:ext cx="71149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90297" y="1127514"/>
            <a:ext cx="30795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90297" y="2001601"/>
            <a:ext cx="2942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44623" y="3735983"/>
            <a:ext cx="2870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27011" y="648576"/>
            <a:ext cx="8737478" cy="817245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опии документов, удостоверяющих личность и содержащих сведения о месте регистрации, номер документа, подтверждающего регистрацию в системе индивидуального (персонифицированного) учета (либо СНИЛС)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cxnSp>
        <p:nvCxnSpPr>
          <p:cNvPr id="31" name="Прямая соединительная линия 30"/>
          <p:cNvCxnSpPr>
            <a:endCxn id="37891" idx="0"/>
          </p:cNvCxnSpPr>
          <p:nvPr/>
        </p:nvCxnSpPr>
        <p:spPr bwMode="auto">
          <a:xfrm>
            <a:off x="2981330" y="2819938"/>
            <a:ext cx="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64" name="Прямая соединительная линия 63"/>
          <p:cNvCxnSpPr/>
          <p:nvPr/>
        </p:nvCxnSpPr>
        <p:spPr>
          <a:xfrm>
            <a:off x="6660232" y="369356"/>
            <a:ext cx="151216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164288" y="249974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9617" name="Picture 1" descr="C:\Users\admin1\Pictures\Screenshots\Снимок экрана (25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930" y="1628668"/>
            <a:ext cx="4619683" cy="280760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39618" name="Picture 2" descr="C:\Users\admin1\Pictures\Screenshots\Снимок экрана (254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6353" y="1633286"/>
            <a:ext cx="3878136" cy="2772457"/>
          </a:xfrm>
          <a:prstGeom prst="rect">
            <a:avLst/>
          </a:prstGeom>
          <a:noFill/>
        </p:spPr>
      </p:pic>
      <p:sp>
        <p:nvSpPr>
          <p:cNvPr id="18" name="Содержимое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" name="15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86800" y="4645657"/>
            <a:ext cx="346382" cy="3463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1432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539553" y="683314"/>
            <a:ext cx="8275032" cy="578882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учредительных документов, заверенные в установленном порядке</a:t>
            </a:r>
          </a:p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(либо органом выдавшим документ, либо нотариусом)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graphicFrame>
        <p:nvGraphicFramePr>
          <p:cNvPr id="358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73301058"/>
              </p:ext>
            </p:extLst>
          </p:nvPr>
        </p:nvGraphicFramePr>
        <p:xfrm>
          <a:off x="539552" y="1401860"/>
          <a:ext cx="2304256" cy="3153727"/>
        </p:xfrm>
        <a:graphic>
          <a:graphicData uri="http://schemas.openxmlformats.org/presentationml/2006/ole">
            <p:oleObj spid="_x0000_s225447" name="Acrobat Document" r:id="rId5" imgW="6078960" imgH="8588160" progId="AcroExch.Document.DC">
              <p:embed/>
            </p:oleObj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252843754"/>
              </p:ext>
            </p:extLst>
          </p:nvPr>
        </p:nvGraphicFramePr>
        <p:xfrm>
          <a:off x="6438320" y="1414920"/>
          <a:ext cx="2376264" cy="3153727"/>
        </p:xfrm>
        <a:graphic>
          <a:graphicData uri="http://schemas.openxmlformats.org/presentationml/2006/ole">
            <p:oleObj spid="_x0000_s225448" name="Acrobat Document" r:id="rId6" imgW="6078960" imgH="8588160" progId="AcroExch.Document.DC">
              <p:embed/>
            </p:oleObj>
          </a:graphicData>
        </a:graphic>
      </p:graphicFrame>
      <p:graphicFrame>
        <p:nvGraphicFramePr>
          <p:cNvPr id="3585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43131929"/>
              </p:ext>
            </p:extLst>
          </p:nvPr>
        </p:nvGraphicFramePr>
        <p:xfrm>
          <a:off x="3635934" y="1401860"/>
          <a:ext cx="2232248" cy="3096343"/>
        </p:xfrm>
        <a:graphic>
          <a:graphicData uri="http://schemas.openxmlformats.org/presentationml/2006/ole">
            <p:oleObj spid="_x0000_s225449" name="Acrobat Document" r:id="rId7" imgW="6078960" imgH="8588160" progId="AcroExch.Document.DC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44016" y="310578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Перечень документов, подлежащих представлению заявителем для юридического лица</a:t>
            </a:r>
          </a:p>
          <a:p>
            <a:endParaRPr lang="ru-RU" sz="1400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6048164" y="591246"/>
            <a:ext cx="20162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одержимое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" name="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670375" y="4693202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2" descr="C:\Users\admin1\Pictures\Screenshots\Снимок экрана (179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7388" y="1635646"/>
            <a:ext cx="2520280" cy="301107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24258" name="Picture 2" descr="C:\Users\admin1\Pictures\Screenshots\Снимок экрана (186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5952" y="1635646"/>
            <a:ext cx="2463880" cy="302433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24259" name="Picture 3" descr="C:\Users\admin1\Pictures\Screenshots\Снимок экрана (188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23765" y="1615445"/>
            <a:ext cx="2639408" cy="302433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24" name="Прямоугольник 23"/>
          <p:cNvSpPr/>
          <p:nvPr/>
        </p:nvSpPr>
        <p:spPr>
          <a:xfrm>
            <a:off x="0" y="124455"/>
            <a:ext cx="89644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Документы, свидетельствующие о прямом или косвенном контроле в</a:t>
            </a:r>
            <a:b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соответствии со статьей 19.1 Закона Российской Федерации </a:t>
            </a:r>
            <a:endParaRPr lang="en-US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«О средствах массовой информации»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99592" y="1059582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Уведомление учредителя и (или) редакции СМИ о соблюдении статьи 19.1 Закона Российской Федерации «О СМИ»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99592" y="0"/>
            <a:ext cx="7416824" cy="987574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749015" y="1059583"/>
            <a:ext cx="3165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паспортов всех должностных лиц, физических лиц, указанных в Уведомлении 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084168" y="3579862"/>
            <a:ext cx="86409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50541" y="4686151"/>
            <a:ext cx="72027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размещена </a:t>
            </a:r>
            <a:r>
              <a:rPr lang="ru-RU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Управления Роскомнадзора по </a:t>
            </a: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Республике Татарстан (Татарстан)</a:t>
            </a:r>
            <a:endParaRPr lang="ru-RU" sz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en-US" sz="1200" b="1" u="sng" spc="-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 </a:t>
            </a:r>
            <a:r>
              <a:rPr lang="ru-RU" sz="12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12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.rkn.gov.ru</a:t>
            </a:r>
            <a:endParaRPr lang="ru-RU" sz="1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" name="1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709935" y="471002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7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Ст.19.1 закона о </a:t>
            </a:r>
            <a:r>
              <a:rPr lang="ru-RU" dirty="0" err="1" smtClean="0"/>
              <a:t>сми</a:t>
            </a:r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1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87624" y="68263"/>
            <a:ext cx="7016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19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 27.12.1991 N 2124-1 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средствах массовой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699542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Ограничения учреждения средства массовой информации для: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3778" y="1306790"/>
            <a:ext cx="23625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иностранных государств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3778" y="1584464"/>
            <a:ext cx="27298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международных организаций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3778" y="1892110"/>
            <a:ext cx="29000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иностранных юридических лиц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3778" y="2167889"/>
            <a:ext cx="30549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российских юридических лиц 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иностранным участием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0546" y="2665287"/>
            <a:ext cx="21726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иностранных граждан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6233" y="2941983"/>
            <a:ext cx="20431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 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гражданства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3924" y="3209890"/>
            <a:ext cx="27919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РФ, имеющий 2-ое гражданство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79912" y="699542"/>
            <a:ext cx="22395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Перечисленные субъекты не вправе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вляться: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14318" y="2164573"/>
            <a:ext cx="26618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 учредителя вещателя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94660" y="1838292"/>
            <a:ext cx="14414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Редакцией СМИ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94972" y="2083500"/>
            <a:ext cx="10408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Вещателем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5" y="699543"/>
            <a:ext cx="2450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Перечисленные субъекты не вправе владеть, управлять, контролировать более чем 20%: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88476" y="1568855"/>
            <a:ext cx="16538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Учредителем СМИ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77306" y="1890406"/>
            <a:ext cx="27096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 учредителя редакции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25999" y="1615455"/>
            <a:ext cx="23596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 учредителя СМИ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07904" y="3196729"/>
            <a:ext cx="5114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выявлении нарушения требований ст. 19.1 Закона «О СМИ» направляется исковое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аявление в суд о приостановлении деятельности СМИ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3924" y="3719576"/>
            <a:ext cx="26303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35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</a:t>
            </a:r>
            <a:r>
              <a:rPr lang="ru-RU" sz="135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граждан, предприятие, организация, деятельность которых запрещена по закону</a:t>
            </a:r>
          </a:p>
        </p:txBody>
      </p:sp>
      <p:sp>
        <p:nvSpPr>
          <p:cNvPr id="26" name="Содержимое 2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" name="1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604448" y="4587974"/>
            <a:ext cx="387684" cy="3876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2674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1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119766" y="602773"/>
            <a:ext cx="3288619" cy="1074675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Выписка из торгового реестра страны регистрации или иной эквивалентный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 в соответствии с законодательством страны регистрации учредителя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(участника) юридического лица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105473" name="Picture 1" descr="C:\Users\admin1\Pictures\Screenshots\Снимок экрана (9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082" y="1751320"/>
            <a:ext cx="2638774" cy="298067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1" name="Скругленный прямоугольник 10"/>
          <p:cNvSpPr/>
          <p:nvPr/>
        </p:nvSpPr>
        <p:spPr bwMode="auto">
          <a:xfrm>
            <a:off x="3635897" y="602774"/>
            <a:ext cx="5493976" cy="1038582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Выписка из реестра акционеров, список участников общества с ограниченной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ответственностью либо документ, содержащий в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соответствии с законодательством страны регистрации учредителей (участников)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юридического лица сведения об уставном (складочном) капитале юридического лица</a:t>
            </a:r>
            <a:b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или о долях в уставном (складочном) капитале 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1779662"/>
            <a:ext cx="2781297" cy="296566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51720" y="1954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123478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участника заявителя – иностранной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" name="19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90781" y="4707556"/>
            <a:ext cx="315253" cy="3152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2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99592" y="30802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Административный регламент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7047" y="3479288"/>
            <a:ext cx="41504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3" descr="C:\Users\User.FOKIN\Desktop\006785-3d-transparent-glass-icon-arrows-hand-clea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5400000">
            <a:off x="8034424" y="549486"/>
            <a:ext cx="948233" cy="81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251520" y="699543"/>
            <a:ext cx="424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2905" marR="375285" indent="-3175" algn="ctr">
              <a:lnSpc>
                <a:spcPct val="100000"/>
              </a:lnSpc>
              <a:spcBef>
                <a:spcPts val="95"/>
              </a:spcBef>
            </a:pPr>
            <a:r>
              <a:rPr lang="ru-RU" b="1" spc="-1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Приказ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  </a:t>
            </a:r>
            <a:r>
              <a:rPr lang="ru-RU" b="1" spc="-4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Р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с</a:t>
            </a:r>
            <a:r>
              <a:rPr lang="ru-RU" b="1" spc="-4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к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м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а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дз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о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ра</a:t>
            </a:r>
            <a:endParaRPr lang="ru-RU" b="1" dirty="0" smtClean="0">
              <a:solidFill>
                <a:srgbClr val="0070C0"/>
              </a:solidFill>
              <a:latin typeface="Trebuchet MS" pitchFamily="34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b="1" spc="-1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от 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17.05.2019 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№</a:t>
            </a:r>
            <a:r>
              <a:rPr lang="ru-RU" b="1" spc="10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Times New Roman" pitchFamily="18" charset="0"/>
              </a:rPr>
              <a:t>100</a:t>
            </a:r>
            <a:endParaRPr lang="ru-RU" dirty="0">
              <a:solidFill>
                <a:srgbClr val="0070C0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3528" y="1923678"/>
            <a:ext cx="39604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2885" marR="212725" algn="ctr">
              <a:lnSpc>
                <a:spcPct val="100000"/>
              </a:lnSpc>
            </a:pP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з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аре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г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истриро</a:t>
            </a:r>
            <a:r>
              <a:rPr lang="ru-RU" b="1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в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ан  в</a:t>
            </a:r>
            <a:r>
              <a:rPr lang="ru-RU" b="1" spc="-10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Министерстве Юстиции Российской Федерации</a:t>
            </a:r>
            <a:endParaRPr lang="ru-RU" b="1" dirty="0" smtClean="0">
              <a:solidFill>
                <a:srgbClr val="0070C0"/>
              </a:solidFill>
              <a:latin typeface="Trebuchet MS" pitchFamily="34" charset="0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3 </a:t>
            </a:r>
            <a:r>
              <a:rPr lang="ru-RU" b="1" spc="-20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июля 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2019</a:t>
            </a:r>
            <a:r>
              <a:rPr lang="ru-RU" b="1" spc="60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 </a:t>
            </a:r>
            <a:r>
              <a:rPr lang="ru-RU" b="1" spc="-70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г.</a:t>
            </a:r>
            <a:endParaRPr lang="ru-RU" b="1" dirty="0" smtClean="0">
              <a:solidFill>
                <a:srgbClr val="0070C0"/>
              </a:solidFill>
              <a:latin typeface="Trebuchet MS" pitchFamily="34" charset="0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№</a:t>
            </a:r>
            <a:r>
              <a:rPr lang="ru-RU" b="1" spc="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rebuchet MS" pitchFamily="34" charset="0"/>
                <a:cs typeface="Calibri"/>
              </a:rPr>
              <a:t>55113</a:t>
            </a:r>
            <a:endParaRPr lang="ru-RU" b="1" dirty="0">
              <a:solidFill>
                <a:srgbClr val="0070C0"/>
              </a:solidFill>
              <a:latin typeface="Trebuchet MS" pitchFamily="34" charset="0"/>
              <a:cs typeface="Calibri"/>
            </a:endParaRPr>
          </a:p>
        </p:txBody>
      </p:sp>
      <p:sp>
        <p:nvSpPr>
          <p:cNvPr id="27" name="object 19"/>
          <p:cNvSpPr/>
          <p:nvPr/>
        </p:nvSpPr>
        <p:spPr>
          <a:xfrm>
            <a:off x="4788024" y="627534"/>
            <a:ext cx="3384376" cy="4515966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7" name="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771302" y="4731990"/>
            <a:ext cx="290773" cy="2907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251520" y="339502"/>
            <a:ext cx="8712968" cy="578882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документов, подтверждающих право использования доменного имени</a:t>
            </a:r>
            <a:b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сайта в сети «Интернет» при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учреждении сетевого издания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107521" name="Picture 1" descr="C:\Users\admin1\Pictures\Screenshots\Снимок экрана (15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9132" y="1036951"/>
            <a:ext cx="3281060" cy="3925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cxnSp>
        <p:nvCxnSpPr>
          <p:cNvPr id="18" name="Прямая соединительная линия 17"/>
          <p:cNvCxnSpPr/>
          <p:nvPr/>
        </p:nvCxnSpPr>
        <p:spPr bwMode="auto">
          <a:xfrm>
            <a:off x="5940152" y="2859782"/>
            <a:ext cx="0" cy="0"/>
          </a:xfrm>
          <a:prstGeom prst="lin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2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87680" y="4686405"/>
            <a:ext cx="341312" cy="3413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251520" y="195486"/>
            <a:ext cx="8424936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инициативе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заявителя предоставляются: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211970" name="Picture 2" descr="C:\Users\admin1\Pictures\Screenshots\Снимок экрана (4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131590"/>
            <a:ext cx="2376264" cy="344358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8" name="Прямоугольник 17"/>
          <p:cNvSpPr/>
          <p:nvPr/>
        </p:nvSpPr>
        <p:spPr bwMode="auto">
          <a:xfrm>
            <a:off x="539552" y="699542"/>
            <a:ext cx="2448272" cy="36933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Выписка из ЕГРЮЛ</a:t>
            </a:r>
          </a:p>
        </p:txBody>
      </p:sp>
      <p:pic>
        <p:nvPicPr>
          <p:cNvPr id="211971" name="Picture 3" descr="C:\Users\admin1\Pictures\Screenshots\Снимок экрана (43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1141301"/>
            <a:ext cx="2376264" cy="34444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9" name="Прямоугольник 18"/>
          <p:cNvSpPr/>
          <p:nvPr/>
        </p:nvSpPr>
        <p:spPr bwMode="auto">
          <a:xfrm>
            <a:off x="3203848" y="699542"/>
            <a:ext cx="2448272" cy="36933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Платежное поручение</a:t>
            </a: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6228184" y="1707654"/>
            <a:ext cx="2664296" cy="1754326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Документ, подтверждающий, что физическое лицо не отбывает наказание в местах лишения свободы по приговору суда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 bwMode="auto">
          <a:xfrm>
            <a:off x="5940152" y="2427734"/>
            <a:ext cx="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7" name="Плюс 36"/>
          <p:cNvSpPr/>
          <p:nvPr/>
        </p:nvSpPr>
        <p:spPr bwMode="auto">
          <a:xfrm>
            <a:off x="5652120" y="2355726"/>
            <a:ext cx="576064" cy="576064"/>
          </a:xfrm>
          <a:prstGeom prst="mathPlus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20" name="2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09511" y="459788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4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11560" y="123478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11 Закона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 от 27.12.1991 N 2124-1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средствах массовой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4107211186"/>
              </p:ext>
            </p:extLst>
          </p:nvPr>
        </p:nvGraphicFramePr>
        <p:xfrm>
          <a:off x="179512" y="987574"/>
          <a:ext cx="4476566" cy="3309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79512" y="483518"/>
            <a:ext cx="46436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для внесения изменений в запись о регистрации </a:t>
            </a:r>
            <a:r>
              <a:rPr lang="ru-RU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СМИ:</a:t>
            </a:r>
            <a:endParaRPr lang="ru-RU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89230" y="1491630"/>
            <a:ext cx="33547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допускается внесение изменений в запись о регистрации СМИ, если в запись о регистрации СМИ были внесены сведения о приостановлении или прекращении деятельности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запись о регистрации средства массовой информации осуществляется в том же порядке (ст. 8 Закона «О СМИ»), что и регистрация средства массовой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9" cstate="print"/>
          <a:srcRect l="31646" t="8904" r="30826" b="10618"/>
          <a:stretch/>
        </p:blipFill>
        <p:spPr>
          <a:xfrm>
            <a:off x="4716016" y="843558"/>
            <a:ext cx="884877" cy="829764"/>
          </a:xfrm>
          <a:prstGeom prst="rect">
            <a:avLst/>
          </a:prstGeom>
        </p:spPr>
      </p:pic>
      <p:pic>
        <p:nvPicPr>
          <p:cNvPr id="13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8104" y="1563638"/>
            <a:ext cx="432048" cy="432048"/>
          </a:xfrm>
          <a:prstGeom prst="rect">
            <a:avLst/>
          </a:prstGeom>
          <a:solidFill>
            <a:srgbClr val="1A0000"/>
          </a:solidFill>
        </p:spPr>
      </p:pic>
      <p:pic>
        <p:nvPicPr>
          <p:cNvPr id="14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8104" y="2931790"/>
            <a:ext cx="432048" cy="450049"/>
          </a:xfrm>
          <a:prstGeom prst="rect">
            <a:avLst/>
          </a:prstGeom>
          <a:solidFill>
            <a:srgbClr val="7030A0"/>
          </a:solidFill>
        </p:spPr>
      </p:pic>
      <p:grpSp>
        <p:nvGrpSpPr>
          <p:cNvPr id="20" name="Группа 19"/>
          <p:cNvGrpSpPr/>
          <p:nvPr/>
        </p:nvGrpSpPr>
        <p:grpSpPr>
          <a:xfrm>
            <a:off x="179511" y="4155927"/>
            <a:ext cx="374660" cy="535228"/>
            <a:chOff x="-4210327" y="4618679"/>
            <a:chExt cx="374660" cy="535228"/>
          </a:xfrm>
        </p:grpSpPr>
        <p:sp>
          <p:nvSpPr>
            <p:cNvPr id="23" name="Нашивка 22"/>
            <p:cNvSpPr/>
            <p:nvPr/>
          </p:nvSpPr>
          <p:spPr>
            <a:xfrm rot="5400000">
              <a:off x="-4290611" y="4698963"/>
              <a:ext cx="535228" cy="374659"/>
            </a:xfrm>
            <a:prstGeom prst="chevron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Нашивка 4"/>
            <p:cNvSpPr/>
            <p:nvPr/>
          </p:nvSpPr>
          <p:spPr>
            <a:xfrm>
              <a:off x="-4210326" y="4834702"/>
              <a:ext cx="374659" cy="1605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rgbClr val="002060"/>
                  </a:solidFill>
                </a:rPr>
                <a:t>8</a:t>
              </a:r>
              <a:endParaRPr lang="ru-RU" sz="1600" b="1" kern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39552" y="4227934"/>
            <a:ext cx="4108879" cy="360041"/>
            <a:chOff x="433172" y="2623640"/>
            <a:chExt cx="4108879" cy="482932"/>
          </a:xfrm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5400000">
              <a:off x="2246146" y="810667"/>
              <a:ext cx="482931" cy="4108879"/>
            </a:xfrm>
            <a:prstGeom prst="round2Same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433172" y="2623640"/>
              <a:ext cx="4085304" cy="3364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i="0" kern="1200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Изменение доменного имени сайта</a:t>
              </a:r>
              <a:endParaRPr lang="ru-RU" sz="1400" b="0" i="0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5" name="2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8604667" y="4591016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7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B0F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9552" y="195486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Сроки предоставления Устава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24128" y="192367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9582"/>
            <a:ext cx="2035257" cy="2736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Рисунок 18"/>
          <p:cNvPicPr/>
          <p:nvPr/>
        </p:nvPicPr>
        <p:blipFill rotWithShape="1">
          <a:blip r:embed="rId5" cstate="print"/>
          <a:srcRect l="32203" t="5418" r="29416"/>
          <a:stretch/>
        </p:blipFill>
        <p:spPr bwMode="auto">
          <a:xfrm>
            <a:off x="2123728" y="1059582"/>
            <a:ext cx="2088232" cy="27363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4211960" y="843558"/>
            <a:ext cx="4104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устава редакции или заменяющего его договора направляется в регистрирующий орган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позднее трех месяцев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со дня первого выхода в свет (в эфир) данного средства массовой информации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11960" y="1923678"/>
            <a:ext cx="42484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00000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устав редакции или заменяющий его договор не направлен в регистрирующий орган в 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трех месяцев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дня первого выхода СМИ в свет в соответствии с п. 3 ч. 2 ст. 15 Закона О СМИ регистрация СМИ может быть признана недействительной исключительно судом в порядке административного судопроизводства по заявлению регистрирующего органа</a:t>
            </a:r>
            <a:endParaRPr lang="ru-RU" altLang="ru-RU" sz="1400" dirty="0">
              <a:solidFill>
                <a:srgbClr val="0070C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pic>
        <p:nvPicPr>
          <p:cNvPr id="23" name="Picture 3" descr="C:\Users\User.FOKIN\Desktop\006785-3d-transparent-glass-icon-arrows-hand-clear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5400000">
            <a:off x="8261735" y="837518"/>
            <a:ext cx="948233" cy="81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C:\Users\User.FOKIN\Desktop\006785-3d-transparent-glass-icon-arrows-hand-clear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5400000">
            <a:off x="8261735" y="2133662"/>
            <a:ext cx="948233" cy="81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2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547447" y="4587974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5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5792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06633" y="84185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Формы распространения СМИ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0353" y="589317"/>
            <a:ext cx="3096344" cy="936104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23528" y="699543"/>
            <a:ext cx="3024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Сетевое издание, информационное агентство, электронное периодическое издание   </a:t>
            </a:r>
          </a:p>
          <a:p>
            <a:pPr algn="ctr"/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4019" name="Picture 3" descr="C:\Users\admin1\Pictures\Screenshots\Снимок экрана (46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707654"/>
            <a:ext cx="2736304" cy="136815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5652120" y="555526"/>
            <a:ext cx="3096343" cy="100811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652121" y="192367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36096" y="627534"/>
            <a:ext cx="33843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Телеканал, радиоканал, телепрограмма, радиопрограмма, видеопрограмма, </a:t>
            </a:r>
            <a:r>
              <a:rPr lang="ru-RU" sz="1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аудиопрограмма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кинохроникальная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программа</a:t>
            </a:r>
          </a:p>
        </p:txBody>
      </p:sp>
      <p:pic>
        <p:nvPicPr>
          <p:cNvPr id="19" name="Picture 2" descr="C:\Users\admin1\Pictures\Screenshots\Снимок экрана (48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707654"/>
            <a:ext cx="2736304" cy="138289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3" name="Picture 3" descr="C:\Users\admin1\Pictures\Screenshots\Снимок экрана (49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707654"/>
            <a:ext cx="2736304" cy="13681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24" name="TextBox 23"/>
          <p:cNvSpPr txBox="1"/>
          <p:nvPr/>
        </p:nvSpPr>
        <p:spPr>
          <a:xfrm>
            <a:off x="760602" y="3684062"/>
            <a:ext cx="799288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14.06.2011 введено определение СМИ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распространяющегося 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сети «Интернет – </a:t>
            </a:r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сетевое </a:t>
            </a:r>
            <a:r>
              <a:rPr lang="ru-RU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издание</a:t>
            </a:r>
          </a:p>
          <a:p>
            <a:pPr algn="ctr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49897" y="3250690"/>
            <a:ext cx="8136903" cy="14813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60032" y="3651870"/>
            <a:ext cx="4176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19872" y="555526"/>
            <a:ext cx="2191750" cy="9632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91880" y="699543"/>
            <a:ext cx="2088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Периодическое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печатное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издание</a:t>
            </a:r>
          </a:p>
        </p:txBody>
      </p:sp>
      <p:pic>
        <p:nvPicPr>
          <p:cNvPr id="25" name="2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625446" y="4635067"/>
            <a:ext cx="375564" cy="3755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1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9" y="1552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9552" y="195486"/>
            <a:ext cx="792088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распространения периодических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печатных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изданий</a:t>
            </a:r>
            <a:endParaRPr lang="ru-RU" sz="1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52121" y="192367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7091" name="Picture 3" descr="C:\Users\admin1\Pictures\Screenshots\Снимок экрана (155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581" y="1910343"/>
            <a:ext cx="1152128" cy="1208770"/>
          </a:xfrm>
          <a:prstGeom prst="rect">
            <a:avLst/>
          </a:prstGeom>
          <a:noFill/>
        </p:spPr>
      </p:pic>
      <p:sp>
        <p:nvSpPr>
          <p:cNvPr id="24" name="Овал 23"/>
          <p:cNvSpPr/>
          <p:nvPr/>
        </p:nvSpPr>
        <p:spPr>
          <a:xfrm>
            <a:off x="179512" y="915566"/>
            <a:ext cx="1152128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79512" y="1203598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Каталог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7092" name="Picture 4" descr="C:\Users\admin1\Pictures\Screenshots\Снимок экрана (157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0724" y="3395643"/>
            <a:ext cx="1210591" cy="1368494"/>
          </a:xfrm>
          <a:prstGeom prst="rect">
            <a:avLst/>
          </a:prstGeom>
          <a:noFill/>
        </p:spPr>
      </p:pic>
      <p:sp>
        <p:nvSpPr>
          <p:cNvPr id="27" name="Овал 26"/>
          <p:cNvSpPr/>
          <p:nvPr/>
        </p:nvSpPr>
        <p:spPr>
          <a:xfrm>
            <a:off x="4286978" y="2951535"/>
            <a:ext cx="1296144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58004" y="2689372"/>
            <a:ext cx="10081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Альманах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2824185" y="1505815"/>
            <a:ext cx="122413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43808" y="207607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600369" y="1519355"/>
            <a:ext cx="12961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Справочник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7095" name="Picture 7" descr="C:\Users\admin1\Pictures\Screenshots\Снимок экрана (18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77471" y="2514728"/>
            <a:ext cx="1219049" cy="1528143"/>
          </a:xfrm>
          <a:prstGeom prst="rect">
            <a:avLst/>
          </a:prstGeom>
          <a:noFill/>
        </p:spPr>
      </p:pic>
      <p:sp>
        <p:nvSpPr>
          <p:cNvPr id="37" name="Овал 36"/>
          <p:cNvSpPr/>
          <p:nvPr/>
        </p:nvSpPr>
        <p:spPr>
          <a:xfrm>
            <a:off x="1467428" y="2445410"/>
            <a:ext cx="1152128" cy="8812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771800" y="1779662"/>
            <a:ext cx="12241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Газета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" name="Picture 5" descr="C:\Users\admin1\Pictures\Screenshots\Снимок экрана (159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12751" y="2238221"/>
            <a:ext cx="984421" cy="1296144"/>
          </a:xfrm>
          <a:prstGeom prst="rect">
            <a:avLst/>
          </a:prstGeom>
          <a:noFill/>
        </p:spPr>
      </p:pic>
      <p:pic>
        <p:nvPicPr>
          <p:cNvPr id="217097" name="Picture 9" descr="C:\Users\admin1\Pictures\Screenshots\Снимок экрана (185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27448" y="3866438"/>
            <a:ext cx="1296144" cy="1166530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4405913" y="3217150"/>
            <a:ext cx="1152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Журнал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7579144" y="1223343"/>
            <a:ext cx="1296144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1331640" y="604309"/>
            <a:ext cx="655272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940153" y="1501502"/>
            <a:ext cx="1296144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3" name="Picture 1" descr="C:\Users\admin1\Pictures\Screenshots\Снимок экрана (250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28852" y="2516380"/>
            <a:ext cx="1004698" cy="1401539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6012161" y="1770599"/>
            <a:ext cx="1152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Бюллетень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flipH="1">
            <a:off x="2024313" y="1166553"/>
            <a:ext cx="432048" cy="12241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3491880" y="1203598"/>
            <a:ext cx="0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7784923" y="972152"/>
            <a:ext cx="144016" cy="2160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stCxn id="30" idx="2"/>
            <a:endCxn id="24" idx="7"/>
          </p:cNvCxnSpPr>
          <p:nvPr/>
        </p:nvCxnSpPr>
        <p:spPr>
          <a:xfrm flipH="1">
            <a:off x="1162915" y="892341"/>
            <a:ext cx="168725" cy="14976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4865506" y="1165365"/>
            <a:ext cx="19436" cy="18011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>
            <a:off x="6588225" y="1275606"/>
            <a:ext cx="0" cy="2160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25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686800" y="4614526"/>
            <a:ext cx="361822" cy="3618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8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305" y="14478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95636" y="34819"/>
            <a:ext cx="6948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0922" y="4253100"/>
            <a:ext cx="8458200" cy="9142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SzPct val="100000"/>
            </a:pPr>
            <a:r>
              <a:rPr lang="ru-RU" sz="1400" b="1" dirty="0" smtClean="0">
                <a:solidFill>
                  <a:srgbClr val="7030A0"/>
                </a:solidFill>
                <a:latin typeface="Arial"/>
              </a:rPr>
              <a:t> </a:t>
            </a:r>
            <a:endParaRPr lang="ru-RU" alt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843558"/>
            <a:ext cx="19442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100000"/>
            </a:pPr>
            <a:endParaRPr lang="ru-RU" altLang="ru-RU" sz="1200" dirty="0">
              <a:solidFill>
                <a:srgbClr val="00206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80111" y="915566"/>
            <a:ext cx="3312369" cy="288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48"/>
          <p:cNvSpPr/>
          <p:nvPr/>
        </p:nvSpPr>
        <p:spPr>
          <a:xfrm>
            <a:off x="204215" y="5172455"/>
            <a:ext cx="1650492" cy="100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Прямоугольник 17"/>
          <p:cNvSpPr/>
          <p:nvPr/>
        </p:nvSpPr>
        <p:spPr>
          <a:xfrm>
            <a:off x="2843808" y="2067694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343166" y="123492"/>
            <a:ext cx="8424936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Разновидности специализаци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СМИ с уменьшенной госпошлиной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218114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946" y="752207"/>
            <a:ext cx="216024" cy="326717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131861" y="745130"/>
            <a:ext cx="2016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Образовательное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5467" y="1065165"/>
            <a:ext cx="216024" cy="326717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2201589" y="1076043"/>
            <a:ext cx="20162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Издание для детей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8115" name="Picture 3" descr="C:\Users\admin1\Pictures\Screenshots\Снимок экрана (162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8137" y="2113664"/>
            <a:ext cx="883503" cy="127750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18117" name="Picture 5" descr="C:\Users\admin1\Pictures\Screenshots\Снимок экрана (166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28203" y="2461116"/>
            <a:ext cx="849860" cy="121037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5862628" y="1795242"/>
            <a:ext cx="1243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Издание для подростков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5641" y="1822249"/>
            <a:ext cx="216024" cy="326717"/>
          </a:xfrm>
          <a:prstGeom prst="rect">
            <a:avLst/>
          </a:prstGeom>
          <a:noFill/>
        </p:spPr>
      </p:pic>
      <p:pic>
        <p:nvPicPr>
          <p:cNvPr id="218118" name="Picture 6" descr="C:\Users\admin1\Pictures\Screenshots\Снимок экрана (168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70802" y="3228813"/>
            <a:ext cx="795960" cy="117524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768" y="1075454"/>
            <a:ext cx="1887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образовательного характера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66100" y="1271739"/>
            <a:ext cx="17029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для детей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80111" y="2238742"/>
            <a:ext cx="1618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для подростков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97750" y="1397272"/>
            <a:ext cx="1884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Культурно-просветительское 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99239" y="3064312"/>
            <a:ext cx="816935" cy="118272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700473" y="1851059"/>
            <a:ext cx="17395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культурно-просветительского характера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851179" y="1353704"/>
            <a:ext cx="213378" cy="32311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227643" y="2217246"/>
            <a:ext cx="213378" cy="32921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7273702" y="2640012"/>
            <a:ext cx="1618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для инвалидов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466715" y="2156595"/>
            <a:ext cx="1243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Издание для инвалидов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4129" name="Picture 1" descr="C:\Users\admin1\Pictures\Screenshots\Снимок экрана (303)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40352" y="3723878"/>
            <a:ext cx="864096" cy="1224136"/>
          </a:xfrm>
          <a:prstGeom prst="rect">
            <a:avLst/>
          </a:prstGeom>
          <a:noFill/>
        </p:spPr>
      </p:pic>
      <p:sp>
        <p:nvSpPr>
          <p:cNvPr id="36" name="Содержимое 3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" name="2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3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8727434" y="4710217"/>
            <a:ext cx="330091" cy="3300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073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8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2828" y="0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95636" y="34819"/>
            <a:ext cx="6948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0922" y="4253100"/>
            <a:ext cx="8458200" cy="9142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SzPct val="100000"/>
            </a:pPr>
            <a:r>
              <a:rPr lang="ru-RU" sz="1400" b="1" dirty="0" smtClean="0">
                <a:solidFill>
                  <a:srgbClr val="7030A0"/>
                </a:solidFill>
                <a:latin typeface="Arial"/>
              </a:rPr>
              <a:t> </a:t>
            </a:r>
            <a:endParaRPr lang="ru-RU" alt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843558"/>
            <a:ext cx="19442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100000"/>
            </a:pPr>
            <a:endParaRPr lang="ru-RU" altLang="ru-RU" sz="1200" dirty="0">
              <a:solidFill>
                <a:srgbClr val="00206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19" name="object 148"/>
          <p:cNvSpPr/>
          <p:nvPr/>
        </p:nvSpPr>
        <p:spPr>
          <a:xfrm>
            <a:off x="204215" y="5172455"/>
            <a:ext cx="1650492" cy="100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Прямоугольник 17"/>
          <p:cNvSpPr/>
          <p:nvPr/>
        </p:nvSpPr>
        <p:spPr>
          <a:xfrm>
            <a:off x="2286000" y="197158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457200" y="139792"/>
            <a:ext cx="8424936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Разновидности специализаци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СМИ с увеличенной госпошлиной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pic>
        <p:nvPicPr>
          <p:cNvPr id="24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771550"/>
            <a:ext cx="216024" cy="326717"/>
          </a:xfrm>
          <a:prstGeom prst="rect">
            <a:avLst/>
          </a:prstGeom>
          <a:noFill/>
        </p:spPr>
      </p:pic>
      <p:pic>
        <p:nvPicPr>
          <p:cNvPr id="26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203598"/>
            <a:ext cx="216024" cy="326717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827584" y="1275606"/>
            <a:ext cx="3672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979712" y="1779662"/>
            <a:ext cx="25935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в котором реклама превышает 45 % объема отдельного номера (для печатного издания), а в теле- и радиопрограммах – 20 % объема вещания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24128" y="1419622"/>
            <a:ext cx="19442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Эротическое</a:t>
            </a:r>
            <a:endParaRPr lang="ru-RU" sz="1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9138" name="Picture 2" descr="C:\Users\admin1\Pictures\Screenshots\Снимок экрана (170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2516" y="1416641"/>
            <a:ext cx="771162" cy="1199493"/>
          </a:xfrm>
          <a:prstGeom prst="rect">
            <a:avLst/>
          </a:prstGeom>
          <a:noFill/>
        </p:spPr>
      </p:pic>
      <p:pic>
        <p:nvPicPr>
          <p:cNvPr id="219139" name="Picture 3" descr="C:\Users\admin1\Pictures\Screenshots\Снимок экрана (172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312" y="3003798"/>
            <a:ext cx="728245" cy="1120748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260241" y="1209198"/>
            <a:ext cx="18680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48064" y="1851670"/>
            <a:ext cx="2604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 специализирующееся на сообщениях и материалах эротического характера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63688" y="915566"/>
            <a:ext cx="11591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Рекламное</a:t>
            </a:r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" name="2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514946" y="4538363"/>
            <a:ext cx="343708" cy="3437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073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5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467544" y="89426"/>
            <a:ext cx="8136904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Внесение изменений в запись о регистрации СМИ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43608" y="1131590"/>
            <a:ext cx="7488832" cy="52322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действующих на дату подачи заявления устава редакции СМИ либо заменяющего его договора между учредителем и редакцией (главным редактором);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2330864" y="1779662"/>
          <a:ext cx="2165358" cy="3059226"/>
        </p:xfrm>
        <a:graphic>
          <a:graphicData uri="http://schemas.openxmlformats.org/presentationml/2006/ole">
            <p:oleObj spid="_x0000_s286776" name="Acrobat Document" r:id="rId5" imgW="6078960" imgH="8588160" progId="AcroExch.Document.DC">
              <p:embed/>
            </p:oleObj>
          </a:graphicData>
        </a:graphic>
      </p:graphicFrame>
      <p:pic>
        <p:nvPicPr>
          <p:cNvPr id="13" name="Рисунок 12"/>
          <p:cNvPicPr/>
          <p:nvPr/>
        </p:nvPicPr>
        <p:blipFill rotWithShape="1">
          <a:blip r:embed="rId6" cstate="screen"/>
          <a:srcRect/>
          <a:stretch/>
        </p:blipFill>
        <p:spPr bwMode="auto">
          <a:xfrm>
            <a:off x="4788024" y="1779662"/>
            <a:ext cx="2304256" cy="3024336"/>
          </a:xfrm>
          <a:prstGeom prst="rect">
            <a:avLst/>
          </a:prstGeom>
          <a:ln>
            <a:solidFill>
              <a:srgbClr val="2FC9FF"/>
            </a:solidFill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6" name="Нашивка 15"/>
          <p:cNvSpPr/>
          <p:nvPr/>
        </p:nvSpPr>
        <p:spPr bwMode="auto">
          <a:xfrm>
            <a:off x="683568" y="1183273"/>
            <a:ext cx="268608" cy="369332"/>
          </a:xfrm>
          <a:prstGeom prst="chevron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5782" y="676881"/>
            <a:ext cx="79208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дополнение к вышеуказанным документам прилагается</a:t>
            </a:r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" name="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604448" y="4619419"/>
            <a:ext cx="369157" cy="3691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8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Содержимое 17" descr="Безымянный 23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962533" y="1200150"/>
            <a:ext cx="3218933" cy="3943350"/>
          </a:xfr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11560" y="660619"/>
            <a:ext cx="3931924" cy="83099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документа о передаче прав и обязанностей учредителя СМИ третьему лицу, согласованного с редакцией (главным редактором) и соучредителями СМИ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16" name="Нашивка 15"/>
          <p:cNvSpPr/>
          <p:nvPr/>
        </p:nvSpPr>
        <p:spPr bwMode="auto">
          <a:xfrm>
            <a:off x="257528" y="869047"/>
            <a:ext cx="268608" cy="369332"/>
          </a:xfrm>
          <a:prstGeom prst="chevron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19" name="Рисунок 18" descr="Безымянный 2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1699" y="1552947"/>
            <a:ext cx="2736304" cy="3087621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2" name="Нашивка 11"/>
          <p:cNvSpPr/>
          <p:nvPr/>
        </p:nvSpPr>
        <p:spPr bwMode="auto">
          <a:xfrm>
            <a:off x="4813474" y="878959"/>
            <a:ext cx="288032" cy="369332"/>
          </a:xfrm>
          <a:prstGeom prst="chevron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123478"/>
            <a:ext cx="36724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/>
            <a:endPara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900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51321510"/>
              </p:ext>
            </p:extLst>
          </p:nvPr>
        </p:nvGraphicFramePr>
        <p:xfrm>
          <a:off x="5796137" y="1491616"/>
          <a:ext cx="2736046" cy="3148952"/>
        </p:xfrm>
        <a:graphic>
          <a:graphicData uri="http://schemas.openxmlformats.org/presentationml/2006/ole">
            <p:oleObj spid="_x0000_s299062" name="Acrobat Document" r:id="rId6" imgW="6078960" imgH="8588160" progId="AcroExch.Document.DC">
              <p:embed/>
            </p:oleObj>
          </a:graphicData>
        </a:graphic>
      </p:graphicFrame>
      <p:sp>
        <p:nvSpPr>
          <p:cNvPr id="24" name="Прямоугольник 23"/>
          <p:cNvSpPr/>
          <p:nvPr/>
        </p:nvSpPr>
        <p:spPr bwMode="auto">
          <a:xfrm>
            <a:off x="5292080" y="719468"/>
            <a:ext cx="3607808" cy="64633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приказа о назначении главного редактора или иной документ,</a:t>
            </a:r>
            <a:r>
              <a:rPr lang="ru-RU" sz="1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подтверждающий его полномочия</a:t>
            </a:r>
            <a:endParaRPr lang="ru-RU" sz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6512" y="171285"/>
            <a:ext cx="9649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>
              <a:tabLst>
                <a:tab pos="447675" algn="l"/>
              </a:tabLst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случае смены учредителя,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либо изменения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состава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соучредителей: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2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686800" y="471953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1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9" y="-8953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0" y="2291083"/>
            <a:ext cx="4499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копия документа, подтверждающего регистрацию в системе индивидуального (персонифицированного) учета (или СНИЛС) для физического лица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7047" y="3479288"/>
            <a:ext cx="41504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3" descr="C:\Users\User.FOKIN\Desktop\006785-3d-transparent-glass-icon-arrows-hand-clea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5400000">
            <a:off x="7674384" y="261454"/>
            <a:ext cx="948233" cy="81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1650895" y="180551"/>
            <a:ext cx="62197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marR="5080" indent="-1905" algn="ctr">
              <a:lnSpc>
                <a:spcPct val="100000"/>
              </a:lnSpc>
              <a:spcBef>
                <a:spcPts val="0"/>
              </a:spcBef>
            </a:pPr>
            <a:r>
              <a:rPr lang="ru-RU" sz="1200" b="1" kern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Распоряжение Правительства РФ от 06.10.2011 1752-р «</a:t>
            </a:r>
            <a:r>
              <a:rPr lang="ru-RU" sz="1200" b="1" kern="0" dirty="0" smtClean="0">
                <a:solidFill>
                  <a:srgbClr val="1D6FB8"/>
                </a:solidFill>
                <a:latin typeface="Times New Roman" pitchFamily="18" charset="0"/>
                <a:cs typeface="Times New Roman" pitchFamily="18" charset="0"/>
              </a:rPr>
              <a:t>Об  утверждении перечня документов, прилагаемых  заявителем к заявлению о регистрации</a:t>
            </a:r>
            <a:endParaRPr lang="ru-RU" sz="1200" kern="0" dirty="0" smtClean="0">
              <a:latin typeface="Times New Roman" pitchFamily="18" charset="0"/>
              <a:cs typeface="Times New Roman" pitchFamily="18" charset="0"/>
            </a:endParaRPr>
          </a:p>
          <a:p>
            <a:pPr marL="216000" marR="298450" indent="106680" algn="ctr">
              <a:lnSpc>
                <a:spcPct val="100000"/>
              </a:lnSpc>
              <a:spcBef>
                <a:spcPts val="0"/>
              </a:spcBef>
            </a:pPr>
            <a:r>
              <a:rPr lang="ru-RU" sz="1200" b="1" kern="0" dirty="0" smtClean="0">
                <a:solidFill>
                  <a:srgbClr val="1D6FB8"/>
                </a:solidFill>
                <a:latin typeface="Times New Roman" pitchFamily="18" charset="0"/>
                <a:cs typeface="Times New Roman" pitchFamily="18" charset="0"/>
              </a:rPr>
              <a:t>(перерегистрации) средства массовой  информации»</a:t>
            </a:r>
            <a:r>
              <a:rPr lang="ru-RU" sz="1200" b="1" kern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в редакции</a:t>
            </a:r>
          </a:p>
          <a:p>
            <a:pPr marL="216000" marR="298450" indent="106680" algn="ctr">
              <a:lnSpc>
                <a:spcPct val="100000"/>
              </a:lnSpc>
              <a:spcBef>
                <a:spcPts val="0"/>
              </a:spcBef>
            </a:pPr>
            <a:r>
              <a:rPr lang="ru-RU" sz="1200" b="1" kern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Распоряжения Правительства РФ от 26.10.2017 № 2354-Р </a:t>
            </a:r>
            <a:endParaRPr lang="ru-RU" sz="1200" kern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7937" name="Picture 1" descr="C:\Users\admin1\Pictures\Screenshots\Снимок экрана (54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7047" y="117000"/>
            <a:ext cx="1514632" cy="1389439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0" y="1635646"/>
            <a:ext cx="44999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копии документов, удостоверяющих личность и место    регистрации физического лица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179512" y="3147814"/>
            <a:ext cx="41044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копии учредительных документов, выписка из реестра акционеров, список участников общества с ограниченной ответственностью для юридического лица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0311" y="4073430"/>
            <a:ext cx="8964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документа, подтверждающего право использования доменного имени сайта в информационно-телекоммуникационной сети Интернет – только при учреждении сетевого издания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644008" y="1571161"/>
            <a:ext cx="4499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действующих на момент подачи заявления устава редакции СМИ, либо заменяющего его договора между учредителем и редакцией (главным редактором)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0947" name="Rectangle 3"/>
          <p:cNvSpPr>
            <a:spLocks noChangeArrowheads="1"/>
          </p:cNvSpPr>
          <p:nvPr/>
        </p:nvSpPr>
        <p:spPr bwMode="auto">
          <a:xfrm>
            <a:off x="4679504" y="2283718"/>
            <a:ext cx="4464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копия документа о передаче прав и обязанностей учредителя СМИ третьему лицу, согласованного с редакцией и соучредителями (если у СМИ несколько соучредителей)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16016" y="3075806"/>
            <a:ext cx="4427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копия приказа о назначении главного редактора или иного документа, подтверждающего его полномочия (только при внесении изменений в запись о регистрации СМИ в связи со сменой учредителя или с изменением состава соучредителей) 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27784" y="1148460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Перечень документов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8253" y="1552354"/>
            <a:ext cx="4545245" cy="67848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8255" y="2327103"/>
            <a:ext cx="4545243" cy="616986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8255" y="3058488"/>
            <a:ext cx="4545243" cy="864864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8254" y="4073430"/>
            <a:ext cx="9125745" cy="52079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654662" y="1568579"/>
            <a:ext cx="4470791" cy="65600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654662" y="2327103"/>
            <a:ext cx="4471082" cy="616986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654662" y="3059256"/>
            <a:ext cx="4471082" cy="864096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95736" y="4634138"/>
            <a:ext cx="6919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копии документов должны быть заверены в установленном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законодательством 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Российской Федерации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порядке!</a:t>
            </a:r>
          </a:p>
        </p:txBody>
      </p:sp>
      <p:pic>
        <p:nvPicPr>
          <p:cNvPr id="39" name="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725645" y="4756571"/>
            <a:ext cx="295053" cy="2950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785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Прямоугольник 11"/>
          <p:cNvSpPr/>
          <p:nvPr/>
        </p:nvSpPr>
        <p:spPr>
          <a:xfrm>
            <a:off x="90264" y="133986"/>
            <a:ext cx="8748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предоставления государственных услуг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 bwMode="auto">
          <a:xfrm>
            <a:off x="323528" y="1347614"/>
            <a:ext cx="4536504" cy="1396127"/>
          </a:xfrm>
          <a:prstGeom prst="flowChartAlternateProcess">
            <a:avLst/>
          </a:prstGeom>
          <a:solidFill>
            <a:srgbClr val="FFFFFF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Рассмотрение регистрирующим органом Заявления о регистрации СМИ (о внесении изменений в запись о регистрации СМИ)</a:t>
            </a:r>
          </a:p>
          <a:p>
            <a:pPr algn="ctr" eaLnBrk="1"/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39" name="Овал 38"/>
          <p:cNvSpPr/>
          <p:nvPr/>
        </p:nvSpPr>
        <p:spPr bwMode="auto">
          <a:xfrm>
            <a:off x="899592" y="3291830"/>
            <a:ext cx="3456384" cy="51935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30 рабочих дней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 cstate="screen"/>
          <a:srcRect/>
          <a:stretch/>
        </p:blipFill>
        <p:spPr>
          <a:xfrm>
            <a:off x="5436096" y="1508283"/>
            <a:ext cx="891360" cy="835843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 bwMode="auto">
          <a:xfrm>
            <a:off x="6742584" y="1642044"/>
            <a:ext cx="1944216" cy="40862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Новое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406215" y="2468096"/>
            <a:ext cx="3347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70C0"/>
                </a:solidFill>
              </a:rPr>
              <a:t>-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 принятия регистрирующим органом решения о регистрации СМИ заявитель вправе отозвать свое заявление. </a:t>
            </a:r>
          </a:p>
          <a:p>
            <a:pPr algn="just"/>
            <a:r>
              <a:rPr lang="ru-RU" sz="1600" dirty="0" smtClean="0">
                <a:solidFill>
                  <a:srgbClr val="0070C0"/>
                </a:solidFill>
              </a:rPr>
              <a:t>-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случае отзыва заявления заявителю возвращается сумма уплаченной государственной пошлины.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5544616" y="2733751"/>
            <a:ext cx="1619672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5" name="Прямая соединительная линия 24"/>
          <p:cNvCxnSpPr/>
          <p:nvPr/>
        </p:nvCxnSpPr>
        <p:spPr bwMode="auto">
          <a:xfrm>
            <a:off x="5482952" y="4227934"/>
            <a:ext cx="3203848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7" name="Прямая соединительная линия 26"/>
          <p:cNvCxnSpPr/>
          <p:nvPr/>
        </p:nvCxnSpPr>
        <p:spPr bwMode="auto">
          <a:xfrm>
            <a:off x="6660232" y="3939902"/>
            <a:ext cx="2026568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1" name="Прямая соединительная линия 30"/>
          <p:cNvCxnSpPr/>
          <p:nvPr/>
        </p:nvCxnSpPr>
        <p:spPr bwMode="auto">
          <a:xfrm>
            <a:off x="7164288" y="3274978"/>
            <a:ext cx="144016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5490356" y="4443958"/>
            <a:ext cx="86409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4" name="Прямоугольник 33"/>
          <p:cNvSpPr/>
          <p:nvPr/>
        </p:nvSpPr>
        <p:spPr>
          <a:xfrm>
            <a:off x="1163688" y="697784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Регистрация (внесение изменений в запись о регистрации СМИ)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низ 34"/>
          <p:cNvSpPr/>
          <p:nvPr/>
        </p:nvSpPr>
        <p:spPr bwMode="auto">
          <a:xfrm>
            <a:off x="2339752" y="2787774"/>
            <a:ext cx="484632" cy="487204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" name="3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66481" y="4614292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92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Содержимое 17" descr="Безымянный 23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62533" y="1200150"/>
            <a:ext cx="3218933" cy="3943350"/>
          </a:xfr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86939" y="4227934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1187624" y="523598"/>
            <a:ext cx="73448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19138" algn="l"/>
              </a:tabLst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1913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553956" y="457705"/>
            <a:ext cx="7272808" cy="578882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lvl="0" indent="358775" algn="ctr" eaLnBrk="1" hangingPunct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соответствии со ст. 13 Закона «О СМИ» в регистрации может быть отказано, если:</a:t>
            </a:r>
            <a:endParaRPr lang="ru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 bwMode="auto">
          <a:xfrm>
            <a:off x="1043608" y="1059582"/>
            <a:ext cx="484632" cy="504056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" name="Стрелка вниз 18"/>
          <p:cNvSpPr/>
          <p:nvPr/>
        </p:nvSpPr>
        <p:spPr bwMode="auto">
          <a:xfrm>
            <a:off x="4869744" y="1057292"/>
            <a:ext cx="484632" cy="487204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52226" name="Picture 2" descr="D:\Регистрация СМИ презентация\506575_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627534"/>
            <a:ext cx="1045591" cy="1584176"/>
          </a:xfrm>
          <a:prstGeom prst="rect">
            <a:avLst/>
          </a:prstGeom>
          <a:noFill/>
        </p:spPr>
      </p:pic>
      <p:sp>
        <p:nvSpPr>
          <p:cNvPr id="22" name="Прямоугольник с одним скругленным углом 21"/>
          <p:cNvSpPr/>
          <p:nvPr/>
        </p:nvSpPr>
        <p:spPr bwMode="auto">
          <a:xfrm>
            <a:off x="469296" y="1617643"/>
            <a:ext cx="1800200" cy="954107"/>
          </a:xfrm>
          <a:prstGeom prst="round1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заявление подано от имени лица, не обладающего правом на учреждение СМИ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с одним скругленным углом 22"/>
          <p:cNvSpPr/>
          <p:nvPr/>
        </p:nvSpPr>
        <p:spPr bwMode="auto">
          <a:xfrm>
            <a:off x="2411760" y="2499742"/>
            <a:ext cx="1800200" cy="954107"/>
          </a:xfrm>
          <a:prstGeom prst="round1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указанные в заявлении сведения не соответствуют действительности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с одним скругленным углом 23"/>
          <p:cNvSpPr/>
          <p:nvPr/>
        </p:nvSpPr>
        <p:spPr bwMode="auto">
          <a:xfrm>
            <a:off x="4342311" y="1584406"/>
            <a:ext cx="1800200" cy="2462213"/>
          </a:xfrm>
          <a:prstGeom prst="round1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наименование (название), примерная тематика и (или) специализация СМИ нарушают положение части первой статьи 4 Закона Российской Федерации «О</a:t>
            </a:r>
            <a:b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СМИ»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с одним скругленным углом 24"/>
          <p:cNvSpPr/>
          <p:nvPr/>
        </p:nvSpPr>
        <p:spPr bwMode="auto">
          <a:xfrm>
            <a:off x="6372200" y="2139702"/>
            <a:ext cx="1800200" cy="1815882"/>
          </a:xfrm>
          <a:prstGeom prst="round1Rect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регистрирующим органом ранее зарегистрировано СМИ с теми же наименованием (названием) и формой распространения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 bwMode="auto">
          <a:xfrm>
            <a:off x="3131840" y="1059582"/>
            <a:ext cx="0" cy="1440160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5" name="Прямая со стрелкой 34"/>
          <p:cNvCxnSpPr/>
          <p:nvPr/>
        </p:nvCxnSpPr>
        <p:spPr bwMode="auto">
          <a:xfrm>
            <a:off x="7092280" y="1059582"/>
            <a:ext cx="36004" cy="1081281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26" name="3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576355" y="4597195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0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Содержимое 17" descr="Безымянный 23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62533" y="1200150"/>
            <a:ext cx="3218933" cy="3943350"/>
          </a:xfr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2451" y="190520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8775" algn="ctr" eaLnBrk="1" hangingPunct="1">
              <a:tabLst>
                <a:tab pos="625475" algn="l"/>
              </a:tabLst>
            </a:pP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Заявление возвращается заявителю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течение тридцати рабочих дней с даты поступления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указанием оснований возврата, если:</a:t>
            </a:r>
            <a:endParaRPr lang="ru-RU" sz="1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="" xmlns:p14="http://schemas.microsoft.com/office/powerpoint/2010/main" val="4271494866"/>
              </p:ext>
            </p:extLst>
          </p:nvPr>
        </p:nvGraphicFramePr>
        <p:xfrm>
          <a:off x="2582679" y="77529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7101" y="1341496"/>
            <a:ext cx="29687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случае отказа в государственной регистрации СМИ (внесении изменений в запись о регистрации СМИ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возврат государственной пошлины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ОСУЩЕСТВЛЯЕТСЯ!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3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654381" y="4646551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3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Содержимое 17" descr="Безымянный 23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62533" y="1200150"/>
            <a:ext cx="3218933" cy="3943350"/>
          </a:xfr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11" y="19164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635646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475656" y="123478"/>
            <a:ext cx="6840760" cy="46166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ВНИМАНИЕ !</a:t>
            </a:r>
          </a:p>
        </p:txBody>
      </p:sp>
      <p:pic>
        <p:nvPicPr>
          <p:cNvPr id="12" name="Picture 3" descr="C:\Users\A17\Desktop\v7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7811" y="824356"/>
            <a:ext cx="936104" cy="1622580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TextBox 12"/>
          <p:cNvSpPr txBox="1"/>
          <p:nvPr/>
        </p:nvSpPr>
        <p:spPr>
          <a:xfrm>
            <a:off x="1655676" y="727019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документов предоставляются </a:t>
            </a:r>
            <a:r>
              <a:rPr lang="ru-RU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заверенные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установленном порядке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1907704" y="2322029"/>
            <a:ext cx="6120680" cy="52322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Должностное лицо, имеющее право без доверенности действовать от имени юридического лица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835696" y="3241202"/>
            <a:ext cx="6120680" cy="30777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Нотариус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07704" y="1491630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Имеет право заверить: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3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63780" y="4616631"/>
            <a:ext cx="343110" cy="3431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11" y="403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6084" y="5668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Требования к оформлению доверенности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2232" y="1137496"/>
            <a:ext cx="22013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Реквизиты доверенности: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4431" y="1452005"/>
            <a:ext cx="266429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наименование "доверенность";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место выдачи (составления и подписания);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дата выдачи (составления и подписания);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полное наименование представляемого 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(для юридического лица - полное наименование юридического лица, а для физического лица - фамилия, имя и, при его наличии, отчество);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полное наименование представителя (его фамилия, имя и, при его наличии, отчество);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содержание полномочий;</a:t>
            </a:r>
          </a:p>
          <a:p>
            <a:r>
              <a:rPr lang="ru-RU" sz="1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образец подписи представителя.</a:t>
            </a:r>
            <a:endParaRPr lang="ru-RU" sz="11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929375" y="496958"/>
            <a:ext cx="25874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Доверенность физического лица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29375" y="870287"/>
            <a:ext cx="27931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тексте доверенности, выданной от имени физического лица, также должны быть обязательно указаны дата и место рождения, гражданство, пол, адрес места жительства лица, выдавшего доверенность, а также лица, на имя которого она выдана</a:t>
            </a:r>
            <a:endParaRPr lang="ru-RU" sz="1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2987824" y="752608"/>
            <a:ext cx="230425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5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2" name="Прямая соединительная линия 31"/>
          <p:cNvCxnSpPr/>
          <p:nvPr/>
        </p:nvCxnSpPr>
        <p:spPr bwMode="auto">
          <a:xfrm>
            <a:off x="395536" y="1378118"/>
            <a:ext cx="180020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3" name="Прямоугольник 32"/>
          <p:cNvSpPr/>
          <p:nvPr/>
        </p:nvSpPr>
        <p:spPr>
          <a:xfrm>
            <a:off x="2879547" y="1875800"/>
            <a:ext cx="26276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Доверенность юридического лица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 bwMode="auto">
          <a:xfrm>
            <a:off x="2987824" y="2140188"/>
            <a:ext cx="230425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6" name="Прямоугольник 35"/>
          <p:cNvSpPr/>
          <p:nvPr/>
        </p:nvSpPr>
        <p:spPr>
          <a:xfrm>
            <a:off x="2905472" y="2219884"/>
            <a:ext cx="280831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тексте доверенности от имени юридического лица должны быть обязательно указаны:</a:t>
            </a:r>
          </a:p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идентификационный номер налогоплательщика;</a:t>
            </a:r>
          </a:p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основной государственный регистрационный номер;</a:t>
            </a:r>
          </a:p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дата государственной регистрации;</a:t>
            </a:r>
          </a:p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наименование органа, осуществившего такую регистрацию;</a:t>
            </a:r>
          </a:p>
          <a:p>
            <a:r>
              <a:rPr lang="ru-RU" sz="1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адрес (место нахождения) постоянно действующего исполнительного органа (в случае отсутствия постоянно действующего исполнительного органа - иного органа или лица, имеющих право действовать от имени юридического лица без доверенности).</a:t>
            </a:r>
            <a:endParaRPr lang="ru-RU" sz="1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5868144" y="555526"/>
          <a:ext cx="3111346" cy="4392488"/>
        </p:xfrm>
        <a:graphic>
          <a:graphicData uri="http://schemas.openxmlformats.org/presentationml/2006/ole">
            <p:oleObj spid="_x0000_s288824" name="Acrobat Document" r:id="rId5" imgW="6078960" imgH="8588160" progId="AcroExch.Document.DC">
              <p:embed/>
            </p:oleObj>
          </a:graphicData>
        </a:graphic>
      </p:graphicFrame>
      <p:sp>
        <p:nvSpPr>
          <p:cNvPr id="23" name="Содержимое 2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" name="3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748848" y="4699071"/>
            <a:ext cx="352768" cy="3527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1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27584" y="24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11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РФ от 27.12.1991 N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2124-1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«О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средствах массовой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2771196821"/>
              </p:ext>
            </p:extLst>
          </p:nvPr>
        </p:nvGraphicFramePr>
        <p:xfrm>
          <a:off x="179512" y="1419622"/>
          <a:ext cx="4748623" cy="3309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07504" y="627534"/>
            <a:ext cx="475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месяца со дня изменения н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еобходимо 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уведомить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регистрирующий 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 в случае:</a:t>
            </a:r>
            <a:endParaRPr lang="ru-RU" sz="1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14273" y="1563638"/>
            <a:ext cx="32297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 СМИ несколько соучредителей, то уведомление подписывается каждым из них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(совместно)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94986" y="2787774"/>
            <a:ext cx="29490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Уполномоченным лицом, подающим уведомление, является учредитель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 bwMode="auto">
          <a:xfrm>
            <a:off x="6804248" y="2283718"/>
            <a:ext cx="144016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>
            <a:off x="7020272" y="3507854"/>
            <a:ext cx="1296144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5" name="Прямая соединительная линия 24"/>
          <p:cNvCxnSpPr/>
          <p:nvPr/>
        </p:nvCxnSpPr>
        <p:spPr bwMode="auto">
          <a:xfrm>
            <a:off x="323528" y="915566"/>
            <a:ext cx="158417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35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532440" y="4606553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1432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1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87624" y="195486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предоставления государственных услуг: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560" y="771550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Внесение уведомлений об изменении в реестр зарегистрированных СМИ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 bwMode="auto">
          <a:xfrm>
            <a:off x="467544" y="1297758"/>
            <a:ext cx="4248472" cy="1191816"/>
          </a:xfrm>
          <a:prstGeom prst="flowChartAlternateProcess">
            <a:avLst/>
          </a:prstGeom>
          <a:solidFill>
            <a:srgbClr val="FFFFFF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Рассмотрение регистрирующим органом </a:t>
            </a:r>
          </a:p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уведомления об изменении</a:t>
            </a:r>
          </a:p>
          <a:p>
            <a:pPr algn="ctr" eaLnBrk="1"/>
            <a:endParaRPr lang="ru-RU" sz="1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683568" y="3075806"/>
            <a:ext cx="3816424" cy="51935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30 рабочих дней</a:t>
            </a:r>
          </a:p>
        </p:txBody>
      </p:sp>
      <p:sp>
        <p:nvSpPr>
          <p:cNvPr id="23" name="Стрелка вниз 22"/>
          <p:cNvSpPr/>
          <p:nvPr/>
        </p:nvSpPr>
        <p:spPr bwMode="auto">
          <a:xfrm>
            <a:off x="2339752" y="2535746"/>
            <a:ext cx="484632" cy="487204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1039" y="40794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Формы заявлений размещены </a:t>
            </a:r>
            <a:r>
              <a:rPr lang="ru-RU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Управления Роскомнадзора по </a:t>
            </a: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Республике Татарстан (Татарстан)</a:t>
            </a:r>
            <a:endParaRPr lang="ru-RU" sz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en-US" sz="1200" b="1" u="sng" spc="-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 </a:t>
            </a:r>
            <a:r>
              <a:rPr lang="ru-RU" sz="12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12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200" b="1" u="sng" spc="-5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rkn.gov.ru</a:t>
            </a:r>
            <a:endParaRPr lang="ru-RU" sz="1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393086235"/>
              </p:ext>
            </p:extLst>
          </p:nvPr>
        </p:nvGraphicFramePr>
        <p:xfrm>
          <a:off x="7167812" y="2559732"/>
          <a:ext cx="1731290" cy="2450029"/>
        </p:xfrm>
        <a:graphic>
          <a:graphicData uri="http://schemas.openxmlformats.org/presentationml/2006/ole">
            <p:oleObj spid="_x0000_s293949" name="Acrobat Document" r:id="rId5" imgW="7563600" imgH="10685880" progId="AcroExch.Document.DC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715847090"/>
              </p:ext>
            </p:extLst>
          </p:nvPr>
        </p:nvGraphicFramePr>
        <p:xfrm>
          <a:off x="5136406" y="1437449"/>
          <a:ext cx="1767018" cy="2500590"/>
        </p:xfrm>
        <a:graphic>
          <a:graphicData uri="http://schemas.openxmlformats.org/presentationml/2006/ole">
            <p:oleObj spid="_x0000_s293950" name="Acrobat Document" r:id="rId6" imgW="7563600" imgH="10685880" progId="AcroExch.Document.DC">
              <p:embed/>
            </p:oleObj>
          </a:graphicData>
        </a:graphic>
      </p:graphicFrame>
      <p:sp>
        <p:nvSpPr>
          <p:cNvPr id="22" name="Содержимое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" name="3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720823" y="4725778"/>
            <a:ext cx="357541" cy="3575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8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0" name="Содержимое 19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943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Объект 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20538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252028" y="6926"/>
            <a:ext cx="86399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5963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Прекращение деятельности СМИ по решению учредителя (соучредителей)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3027405" y="471095"/>
            <a:ext cx="3312368" cy="1055608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Решение учредителя (соучредителей) о прекращении деятельности СМИ,</a:t>
            </a:r>
            <a:b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подписанное учредителем (соучредителями) СМИ</a:t>
            </a:r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179512" y="562508"/>
            <a:ext cx="2627784" cy="817245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Уведомление о прекращении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деятельности средства массовой информации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6539273" y="616171"/>
            <a:ext cx="2483768" cy="783193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Свидетельство о регистрации СМИ (при наличии)</a:t>
            </a:r>
          </a:p>
          <a:p>
            <a:pPr algn="ctr" eaLnBrk="1"/>
            <a:endParaRPr kumimoji="0" lang="ru-RU" sz="1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62355" y="4624841"/>
            <a:ext cx="7643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размещена </a:t>
            </a:r>
            <a:r>
              <a:rPr lang="ru-RU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Управления Роскомнадзора по </a:t>
            </a: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Республике Татарстан (Татарстан)</a:t>
            </a:r>
            <a:endParaRPr lang="ru-RU" sz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1200" b="1" u="sng" spc="-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 </a:t>
            </a:r>
            <a:r>
              <a:rPr lang="ru-RU" sz="12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12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200" b="1" u="sng" spc="-5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rkn.gov.ru</a:t>
            </a:r>
            <a:endParaRPr lang="ru-RU" sz="1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750" name="Picture 118" descr="C:\Users\G.Gulnara\Desktop\Рисунок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1491630"/>
            <a:ext cx="2226261" cy="3076947"/>
          </a:xfrm>
          <a:prstGeom prst="rect">
            <a:avLst/>
          </a:prstGeom>
          <a:noFill/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80462874"/>
              </p:ext>
            </p:extLst>
          </p:nvPr>
        </p:nvGraphicFramePr>
        <p:xfrm>
          <a:off x="3558508" y="1549969"/>
          <a:ext cx="2250162" cy="3109728"/>
        </p:xfrm>
        <a:graphic>
          <a:graphicData uri="http://schemas.openxmlformats.org/presentationml/2006/ole">
            <p:oleObj spid="_x0000_s69760" name="Acrobat Document" r:id="rId11" imgW="7779960" imgH="10051560" progId="AcroExch.Document.DC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606194950"/>
              </p:ext>
            </p:extLst>
          </p:nvPr>
        </p:nvGraphicFramePr>
        <p:xfrm>
          <a:off x="6689179" y="1474166"/>
          <a:ext cx="2159589" cy="3180292"/>
        </p:xfrm>
        <a:graphic>
          <a:graphicData uri="http://schemas.openxmlformats.org/presentationml/2006/ole">
            <p:oleObj spid="_x0000_s69761" name="Acrobat Document" r:id="rId12" imgW="7563600" imgH="10673280" progId="AcroExch.Document.DC">
              <p:embed/>
            </p:oleObj>
          </a:graphicData>
        </a:graphic>
      </p:graphicFrame>
      <p:pic>
        <p:nvPicPr>
          <p:cNvPr id="19" name="3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13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8690195" y="4700590"/>
            <a:ext cx="348152" cy="348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6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 mute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Прямоугольник 11"/>
          <p:cNvSpPr/>
          <p:nvPr/>
        </p:nvSpPr>
        <p:spPr>
          <a:xfrm>
            <a:off x="179512" y="0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предоставления государственных услуг: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 bwMode="auto">
          <a:xfrm>
            <a:off x="467544" y="1189612"/>
            <a:ext cx="4392488" cy="1396127"/>
          </a:xfrm>
          <a:prstGeom prst="flowChartAlternateProcess">
            <a:avLst/>
          </a:prstGeom>
          <a:solidFill>
            <a:srgbClr val="FFFFFF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Рассмотрение регистрирующим органом Уведомления о прекращении деятельности  СМИ</a:t>
            </a:r>
          </a:p>
          <a:p>
            <a:pPr algn="ctr" eaLnBrk="1"/>
            <a:endParaRPr lang="ru-RU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39" name="Овал 38"/>
          <p:cNvSpPr/>
          <p:nvPr/>
        </p:nvSpPr>
        <p:spPr bwMode="auto">
          <a:xfrm>
            <a:off x="971600" y="3075806"/>
            <a:ext cx="3456384" cy="51935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30 рабочих дней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2715766"/>
            <a:ext cx="33478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70C0"/>
                </a:solidFill>
              </a:rPr>
              <a:t>-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67544" y="627534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рекращение деятельности СМИ по решению учредителя (соучредителей)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низ 34"/>
          <p:cNvSpPr/>
          <p:nvPr/>
        </p:nvSpPr>
        <p:spPr bwMode="auto">
          <a:xfrm>
            <a:off x="2411760" y="2571750"/>
            <a:ext cx="484632" cy="487204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165" y="4207383"/>
            <a:ext cx="5195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размещена </a:t>
            </a:r>
            <a:r>
              <a:rPr lang="ru-RU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Управления Роскомнадзора по </a:t>
            </a:r>
            <a:r>
              <a:rPr lang="ru-RU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Республике Татарстан (Татарстан) </a:t>
            </a:r>
            <a:endParaRPr lang="ru-RU" sz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1200" b="1" u="sng" spc="-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 </a:t>
            </a:r>
            <a:r>
              <a:rPr lang="ru-RU" sz="12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12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200" b="1" u="sng" spc="-5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rkn.gov.ru</a:t>
            </a:r>
            <a:endParaRPr lang="ru-RU" sz="1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98421823"/>
              </p:ext>
            </p:extLst>
          </p:nvPr>
        </p:nvGraphicFramePr>
        <p:xfrm>
          <a:off x="5457094" y="1099888"/>
          <a:ext cx="2762162" cy="3908864"/>
        </p:xfrm>
        <a:graphic>
          <a:graphicData uri="http://schemas.openxmlformats.org/presentationml/2006/ole">
            <p:oleObj spid="_x0000_s291896" name="Acrobat Document" r:id="rId5" imgW="7563600" imgH="10685880" progId="AcroExch.Document.DC">
              <p:embed/>
            </p:oleObj>
          </a:graphicData>
        </a:graphic>
      </p:graphicFrame>
      <p:sp>
        <p:nvSpPr>
          <p:cNvPr id="18" name="Содержимое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" name="3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86800" y="4711047"/>
            <a:ext cx="339095" cy="3390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95636" y="34819"/>
            <a:ext cx="6948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0922" y="4253100"/>
            <a:ext cx="8458200" cy="9142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SzPct val="100000"/>
            </a:pPr>
            <a:r>
              <a:rPr lang="ru-RU" sz="1400" b="1" dirty="0" smtClean="0">
                <a:solidFill>
                  <a:srgbClr val="7030A0"/>
                </a:solidFill>
                <a:latin typeface="Arial"/>
              </a:rPr>
              <a:t> </a:t>
            </a:r>
            <a:endParaRPr lang="ru-RU" altLang="ru-RU" sz="1200" b="1" dirty="0">
              <a:solidFill>
                <a:srgbClr val="FF000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529" y="681150"/>
            <a:ext cx="90349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100000"/>
            </a:pPr>
            <a:endParaRPr lang="ru-RU" altLang="ru-RU" sz="1200" dirty="0">
              <a:solidFill>
                <a:srgbClr val="002060"/>
              </a:solidFill>
              <a:latin typeface="Times New Roman" panose="02020603050405020304" pitchFamily="18" charset="0"/>
              <a:ea typeface="DINCondensedC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09558" y="1191822"/>
            <a:ext cx="41508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48"/>
          <p:cNvSpPr/>
          <p:nvPr/>
        </p:nvSpPr>
        <p:spPr>
          <a:xfrm>
            <a:off x="204215" y="5172455"/>
            <a:ext cx="1650492" cy="100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Прямоугольник 17"/>
          <p:cNvSpPr/>
          <p:nvPr/>
        </p:nvSpPr>
        <p:spPr>
          <a:xfrm>
            <a:off x="2286000" y="197158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55298" name="Picture 2" descr="D:\Регистрация СМИ презентация\506575_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987574"/>
            <a:ext cx="2226848" cy="2448272"/>
          </a:xfrm>
          <a:prstGeom prst="rect">
            <a:avLst/>
          </a:prstGeom>
          <a:noFill/>
        </p:spPr>
      </p:pic>
      <p:cxnSp>
        <p:nvCxnSpPr>
          <p:cNvPr id="27" name="Прямая соединительная линия 26"/>
          <p:cNvCxnSpPr/>
          <p:nvPr/>
        </p:nvCxnSpPr>
        <p:spPr bwMode="auto">
          <a:xfrm>
            <a:off x="8748464" y="2067694"/>
            <a:ext cx="14401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218114" name="Picture 2" descr="C:\Users\admin1\Pictures\Screenshots\Снимок экрана (144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627534"/>
            <a:ext cx="3600399" cy="43924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cxnSp>
        <p:nvCxnSpPr>
          <p:cNvPr id="24" name="Прямая соединительная линия 23"/>
          <p:cNvCxnSpPr/>
          <p:nvPr/>
        </p:nvCxnSpPr>
        <p:spPr bwMode="auto">
          <a:xfrm>
            <a:off x="5868144" y="4227934"/>
            <a:ext cx="302433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8" name="Прямая соединительная линия 27"/>
          <p:cNvCxnSpPr/>
          <p:nvPr/>
        </p:nvCxnSpPr>
        <p:spPr bwMode="auto">
          <a:xfrm>
            <a:off x="5652120" y="4371950"/>
            <a:ext cx="2088232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1" name="Прямоугольник 30"/>
          <p:cNvSpPr/>
          <p:nvPr/>
        </p:nvSpPr>
        <p:spPr>
          <a:xfrm>
            <a:off x="467544" y="987574"/>
            <a:ext cx="2520280" cy="2598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endParaRPr lang="ru-RU" b="1" spc="-5" dirty="0" smtClean="0">
              <a:solidFill>
                <a:srgbClr val="F2121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 smtClean="0">
                <a:solidFill>
                  <a:srgbClr val="F21212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b="1" dirty="0" smtClean="0">
              <a:solidFill>
                <a:srgbClr val="F2121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lang="ru-RU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Новая административная  </a:t>
            </a:r>
            <a:r>
              <a:rPr lang="ru-RU" spc="-1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процедура </a:t>
            </a:r>
            <a:r>
              <a:rPr lang="ru-RU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pc="-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pc="-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исправление  </a:t>
            </a:r>
            <a:r>
              <a:rPr lang="ru-RU" spc="-1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допущенных ошибок </a:t>
            </a:r>
            <a:r>
              <a:rPr lang="ru-RU" spc="-5" dirty="0" smtClean="0">
                <a:solidFill>
                  <a:srgbClr val="0070C0"/>
                </a:solidFill>
                <a:latin typeface="Calibri"/>
                <a:cs typeface="Calibri"/>
              </a:rPr>
              <a:t>– </a:t>
            </a:r>
            <a:r>
              <a:rPr lang="ru-RU" spc="-5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ru-RU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СРОК </a:t>
            </a:r>
            <a:r>
              <a:rPr lang="ru-RU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pc="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ДНЕЙ!</a:t>
            </a:r>
          </a:p>
          <a:p>
            <a:pPr marL="12700" marR="5080" indent="-635" algn="ctr">
              <a:lnSpc>
                <a:spcPct val="10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123478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Исправление ошибок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" name="39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868000" y="4785561"/>
            <a:ext cx="301878" cy="301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073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7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 mute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0" name="Содержимое 29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Объект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9" name="Прямоугольник 18"/>
          <p:cNvSpPr/>
          <p:nvPr/>
        </p:nvSpPr>
        <p:spPr>
          <a:xfrm>
            <a:off x="251520" y="0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780" algn="ctr">
              <a:lnSpc>
                <a:spcPct val="100000"/>
              </a:lnSpc>
              <a:spcBef>
                <a:spcPts val="575"/>
              </a:spcBef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Порядок подачи заявления</a:t>
            </a:r>
            <a:endParaRPr lang="ru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179512" y="771550"/>
            <a:ext cx="4104456" cy="864096"/>
          </a:xfrm>
          <a:prstGeom prst="flowChartAlternateProcess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175" marR="100330" algn="just">
              <a:lnSpc>
                <a:spcPct val="100000"/>
              </a:lnSpc>
              <a:spcBef>
                <a:spcPts val="105"/>
              </a:spcBef>
              <a:tabLst>
                <a:tab pos="1892300" algn="l"/>
                <a:tab pos="3575050" algn="l"/>
              </a:tabLst>
            </a:pP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явление</a:t>
            </a:r>
            <a:r>
              <a:rPr lang="ru-RU" sz="1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6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18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300" b="1" spc="-13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гис</a:t>
            </a:r>
            <a:r>
              <a:rPr lang="ru-RU" sz="1300" b="1" spc="-13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ции</a:t>
            </a:r>
            <a:r>
              <a:rPr lang="ru-RU" sz="1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</a:t>
            </a:r>
            <a:r>
              <a:rPr lang="ru-RU" sz="1300" b="1" spc="-6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дукц</a:t>
            </a:r>
            <a:r>
              <a:rPr lang="ru-RU" sz="1300" b="1" spc="-17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300" b="1" spc="-12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300" b="1" spc="-1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300" b="1" spc="-12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300" b="1" spc="-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предназначена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распространения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преимущественно</a:t>
            </a:r>
            <a:r>
              <a:rPr lang="ru-RU" sz="1300" b="1" u="heavy" spc="-16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heavy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b="1" u="heavy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всей </a:t>
            </a:r>
            <a:r>
              <a:rPr lang="ru-RU" sz="1300" b="1" u="heavy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sz="1300" b="1" u="heavy" spc="-12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Федерации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300" b="1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3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300" b="1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ее</a:t>
            </a:r>
            <a:r>
              <a:rPr lang="ru-RU" sz="1300" b="1" spc="-4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sng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пределами</a:t>
            </a:r>
            <a:endParaRPr lang="ru-RU" sz="13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179512" y="1707654"/>
            <a:ext cx="4176464" cy="1008112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179512" y="2787774"/>
            <a:ext cx="4176464" cy="936104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Блок-схема: альтернативный процесс 39"/>
          <p:cNvSpPr/>
          <p:nvPr/>
        </p:nvSpPr>
        <p:spPr>
          <a:xfrm>
            <a:off x="179512" y="3795886"/>
            <a:ext cx="4176464" cy="936104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 вправо 40"/>
          <p:cNvSpPr/>
          <p:nvPr/>
        </p:nvSpPr>
        <p:spPr>
          <a:xfrm>
            <a:off x="4499992" y="915566"/>
            <a:ext cx="978408" cy="48463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Стрелка вправо 41"/>
          <p:cNvSpPr/>
          <p:nvPr/>
        </p:nvSpPr>
        <p:spPr>
          <a:xfrm>
            <a:off x="4499992" y="1995686"/>
            <a:ext cx="978408" cy="48463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Стрелка вправо 42"/>
          <p:cNvSpPr/>
          <p:nvPr/>
        </p:nvSpPr>
        <p:spPr>
          <a:xfrm>
            <a:off x="4499992" y="3003798"/>
            <a:ext cx="978408" cy="48463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Стрелка вправо 44"/>
          <p:cNvSpPr/>
          <p:nvPr/>
        </p:nvSpPr>
        <p:spPr>
          <a:xfrm>
            <a:off x="4499992" y="3939902"/>
            <a:ext cx="978408" cy="48463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51520" y="1707655"/>
            <a:ext cx="40324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2865" algn="just">
              <a:lnSpc>
                <a:spcPct val="100000"/>
              </a:lnSpc>
              <a:tabLst>
                <a:tab pos="1454785" algn="l"/>
                <a:tab pos="1931035" algn="l"/>
                <a:tab pos="3612515" algn="l"/>
              </a:tabLst>
            </a:pP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Заявление  о  регистрации  СМИ, продукция которого</a:t>
            </a:r>
          </a:p>
          <a:p>
            <a:pPr marR="62865" algn="just">
              <a:lnSpc>
                <a:spcPct val="100000"/>
              </a:lnSpc>
              <a:tabLst>
                <a:tab pos="1454785" algn="l"/>
                <a:tab pos="1931035" algn="l"/>
                <a:tab pos="3612515" algn="l"/>
              </a:tabLst>
            </a:pP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предназначена для распространения преимущественно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на территории  субъекта 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Российской  Федерации, на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территории  муниципального  образования</a:t>
            </a:r>
            <a:endParaRPr lang="ru-RU" sz="1300" u="sng" spc="-15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Блок-схема: альтернативный процесс 46"/>
          <p:cNvSpPr/>
          <p:nvPr/>
        </p:nvSpPr>
        <p:spPr>
          <a:xfrm>
            <a:off x="5580112" y="771550"/>
            <a:ext cx="3312368" cy="864096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Блок-схема: альтернативный процесс 47"/>
          <p:cNvSpPr/>
          <p:nvPr/>
        </p:nvSpPr>
        <p:spPr>
          <a:xfrm>
            <a:off x="5580112" y="1707654"/>
            <a:ext cx="3312368" cy="936104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Блок-схема: альтернативный процесс 48"/>
          <p:cNvSpPr/>
          <p:nvPr/>
        </p:nvSpPr>
        <p:spPr>
          <a:xfrm>
            <a:off x="5580112" y="2787774"/>
            <a:ext cx="3312368" cy="936104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Блок-схема: альтернативный процесс 49"/>
          <p:cNvSpPr/>
          <p:nvPr/>
        </p:nvSpPr>
        <p:spPr>
          <a:xfrm>
            <a:off x="5580112" y="3867894"/>
            <a:ext cx="3312368" cy="936104"/>
          </a:xfrm>
          <a:prstGeom prst="flowChartAlternateProcess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251520" y="2787775"/>
            <a:ext cx="41044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115" algn="just">
              <a:lnSpc>
                <a:spcPct val="100000"/>
              </a:lnSpc>
              <a:tabLst>
                <a:tab pos="3201670" algn="l"/>
              </a:tabLst>
            </a:pP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Заявление  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   </a:t>
            </a:r>
            <a:r>
              <a:rPr lang="ru-RU" sz="1300" b="1" spc="-1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регистрации   </a:t>
            </a:r>
            <a:r>
              <a:rPr lang="ru-RU" sz="1300" b="1" spc="-8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</a:t>
            </a:r>
            <a:r>
              <a:rPr lang="ru-RU" sz="1300" b="1" spc="-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продукция к</a:t>
            </a:r>
            <a:r>
              <a:rPr lang="ru-RU" sz="1300" b="1" spc="-1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оторого</a:t>
            </a:r>
            <a:endParaRPr lang="ru-RU" sz="13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marR="38100" algn="just">
              <a:lnSpc>
                <a:spcPct val="100000"/>
              </a:lnSpc>
              <a:spcBef>
                <a:spcPts val="5"/>
              </a:spcBef>
              <a:tabLst>
                <a:tab pos="1214120" algn="l"/>
                <a:tab pos="1654175" algn="l"/>
              </a:tabLst>
            </a:pP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предназначена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распространения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преимущественно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территориях </a:t>
            </a:r>
            <a:r>
              <a:rPr lang="ru-RU" sz="1300" b="1" u="sng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двух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300" b="1" u="sng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более субъектов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Федерации, 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входящих</a:t>
            </a:r>
            <a:r>
              <a:rPr lang="ru-RU" sz="1300" b="1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один  </a:t>
            </a:r>
            <a:r>
              <a:rPr lang="ru-RU" sz="1300" b="1" u="sng" spc="-16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lang="ru-RU" sz="1300" b="1" u="sng" spc="-19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u="sng" spc="-13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округ</a:t>
            </a:r>
            <a:endParaRPr lang="ru-RU" sz="13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79512" y="3795887"/>
            <a:ext cx="417646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925" indent="-34925" algn="just">
              <a:lnSpc>
                <a:spcPct val="100000"/>
              </a:lnSpc>
              <a:spcBef>
                <a:spcPts val="1180"/>
              </a:spcBef>
              <a:tabLst>
                <a:tab pos="3236595" algn="l"/>
              </a:tabLst>
            </a:pP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Заявление  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   </a:t>
            </a:r>
            <a:r>
              <a:rPr lang="ru-RU" sz="1300" b="1" spc="-1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регистрации   </a:t>
            </a:r>
            <a:r>
              <a:rPr lang="ru-RU" sz="1300" b="1" spc="-8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СМИ,</a:t>
            </a:r>
            <a:r>
              <a:rPr lang="ru-RU" sz="1300" b="1" spc="-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продукция	</a:t>
            </a:r>
            <a:r>
              <a:rPr lang="ru-RU" sz="1300" b="1" spc="-1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которого</a:t>
            </a:r>
            <a:endParaRPr lang="ru-RU" sz="13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9530" marR="5080" algn="just">
              <a:lnSpc>
                <a:spcPct val="100000"/>
              </a:lnSpc>
              <a:tabLst>
                <a:tab pos="1250950" algn="l"/>
                <a:tab pos="1689735" algn="l"/>
              </a:tabLst>
            </a:pP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предназначена	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	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распространения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преимущественно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b="1" spc="-6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300" b="1" spc="18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ерриториях </a:t>
            </a:r>
            <a:r>
              <a:rPr lang="ru-RU" sz="1300" b="1" u="sng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двух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300" b="1" u="sng" spc="-14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более субъектов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Федерации, 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входящих </a:t>
            </a:r>
            <a:r>
              <a:rPr lang="ru-RU" sz="1300" b="1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300" b="1" u="sng" spc="-15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различные  </a:t>
            </a:r>
            <a:r>
              <a:rPr lang="ru-RU" sz="1300" b="1" u="sng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федеральные </a:t>
            </a:r>
            <a:r>
              <a:rPr lang="ru-RU" sz="1300" b="1" u="sng" spc="-18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sng" spc="-13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округа</a:t>
            </a:r>
            <a:endParaRPr lang="ru-RU" sz="13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80112" y="843558"/>
            <a:ext cx="331236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Центральный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аппарат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Федеральной службы 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надзору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сфере </a:t>
            </a:r>
            <a:r>
              <a:rPr lang="ru-RU" sz="1300" b="1" spc="-13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связи, </a:t>
            </a:r>
            <a:r>
              <a:rPr lang="ru-RU" sz="1300" b="1" spc="-16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информационных 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технологий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массовых</a:t>
            </a:r>
            <a:r>
              <a:rPr lang="ru-RU" sz="1300" b="1" spc="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коммуникаций</a:t>
            </a:r>
            <a:endParaRPr lang="ru-RU" sz="13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652120" y="1851671"/>
            <a:ext cx="31683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145" marR="5080" indent="-386080" algn="just">
              <a:lnSpc>
                <a:spcPct val="100000"/>
              </a:lnSpc>
              <a:spcBef>
                <a:spcPts val="105"/>
              </a:spcBef>
            </a:pP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Территориальное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Роскомнадзора  по соответствующему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субъекту</a:t>
            </a:r>
            <a:r>
              <a:rPr lang="ru-RU" sz="1300" b="1" spc="4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19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РФ</a:t>
            </a:r>
            <a:endParaRPr lang="ru-RU" sz="13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80112" y="3003798"/>
            <a:ext cx="32403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244" marR="5080" indent="-43180" algn="just">
              <a:lnSpc>
                <a:spcPct val="100000"/>
              </a:lnSpc>
              <a:spcBef>
                <a:spcPts val="100"/>
              </a:spcBef>
            </a:pP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Территориальное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Роскомнадзора  по соответствующему</a:t>
            </a:r>
            <a:r>
              <a:rPr lang="ru-RU" sz="1300" b="1" u="sng" spc="-15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u="sng" spc="-16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федеральному</a:t>
            </a:r>
            <a:r>
              <a:rPr lang="ru-RU" sz="1300" b="1" u="sng" spc="-5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sng" spc="-140" dirty="0" smtClean="0">
                <a:solidFill>
                  <a:srgbClr val="0070C0"/>
                </a:solidFill>
                <a:uFill>
                  <a:solidFill>
                    <a:srgbClr val="1D6FB8"/>
                  </a:solidFill>
                </a:uFill>
                <a:latin typeface="Times New Roman" pitchFamily="18" charset="0"/>
                <a:cs typeface="Times New Roman" pitchFamily="18" charset="0"/>
              </a:rPr>
              <a:t>округу</a:t>
            </a:r>
            <a:endParaRPr lang="ru-RU" sz="1300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652120" y="3939902"/>
            <a:ext cx="316835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5" marR="5080" algn="just">
              <a:lnSpc>
                <a:spcPct val="100000"/>
              </a:lnSpc>
              <a:spcBef>
                <a:spcPts val="100"/>
              </a:spcBef>
            </a:pP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Федеральной службы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300" b="1" spc="-15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надзору 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сфере </a:t>
            </a:r>
            <a:r>
              <a:rPr lang="ru-RU" sz="1300" b="1" spc="-13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связи, </a:t>
            </a:r>
            <a:r>
              <a:rPr lang="ru-RU" sz="1300" b="1" spc="-16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информационных </a:t>
            </a:r>
            <a:r>
              <a:rPr lang="ru-RU" sz="1300" b="1" spc="-14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технологий 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массовых </a:t>
            </a:r>
            <a:r>
              <a:rPr lang="ru-RU" sz="1300" b="1" spc="-16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коммуникаций </a:t>
            </a:r>
            <a:r>
              <a:rPr lang="ru-RU" sz="1300" b="1" spc="-15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1300" b="1" spc="-2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spc="-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ЦФО</a:t>
            </a:r>
            <a:endParaRPr lang="ru-RU" sz="13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697675" y="4743626"/>
            <a:ext cx="366464" cy="3664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246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3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11560" y="4083918"/>
            <a:ext cx="77768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Размещены на сайте Управления Роскомнадзора по Республике Татарстан (Татарстан)</a:t>
            </a:r>
          </a:p>
          <a:p>
            <a:pPr algn="ctr">
              <a:defRPr/>
            </a:pPr>
            <a:r>
              <a:rPr lang="en-US" sz="14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 </a:t>
            </a:r>
            <a:r>
              <a:rPr lang="ru-RU" sz="14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1400" b="1" u="sng" spc="-5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400" b="1" u="sng" spc="-5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rkn.gov.ru</a:t>
            </a:r>
            <a:endParaRPr lang="ru-RU" sz="1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15816" y="0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заявлений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4960" name="Picture 48" descr="C:\Users\G.Gulnara\Desktop\Рисунок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83518"/>
            <a:ext cx="3312368" cy="3565456"/>
          </a:xfrm>
          <a:prstGeom prst="rect">
            <a:avLst/>
          </a:prstGeom>
          <a:noFill/>
        </p:spPr>
      </p:pic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618406560"/>
              </p:ext>
            </p:extLst>
          </p:nvPr>
        </p:nvGraphicFramePr>
        <p:xfrm>
          <a:off x="4705371" y="483518"/>
          <a:ext cx="3852935" cy="3565456"/>
        </p:xfrm>
        <a:graphic>
          <a:graphicData uri="http://schemas.openxmlformats.org/presentationml/2006/ole">
            <p:oleObj spid="_x0000_s300036" name="Acrobat Document" r:id="rId6" imgW="7563600" imgH="10685880" progId="AcroExch.Document.DC">
              <p:embed/>
            </p:oleObj>
          </a:graphicData>
        </a:graphic>
      </p:graphicFrame>
      <p:pic>
        <p:nvPicPr>
          <p:cNvPr id="12" name="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686800" y="4651877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8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4011910"/>
            <a:ext cx="8928992" cy="307777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 bwMode="auto">
          <a:xfrm>
            <a:off x="827584" y="1223656"/>
            <a:ext cx="4248472" cy="1259919"/>
          </a:xfrm>
          <a:prstGeom prst="flowChartAlternateProcess">
            <a:avLst/>
          </a:prstGeom>
          <a:solidFill>
            <a:srgbClr val="FFFFFF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основании Заявления о выдаче выписки из реестра зарегистрированных СМИ</a:t>
            </a:r>
          </a:p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87624" y="195486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предоставления государственных услуг: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 bwMode="auto">
          <a:xfrm>
            <a:off x="2627784" y="2499742"/>
            <a:ext cx="484632" cy="487204"/>
          </a:xfrm>
          <a:prstGeom prst="downArrow">
            <a:avLst/>
          </a:prstGeom>
          <a:solidFill>
            <a:srgbClr val="0070C0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Овал 11"/>
          <p:cNvSpPr/>
          <p:nvPr/>
        </p:nvSpPr>
        <p:spPr bwMode="auto">
          <a:xfrm>
            <a:off x="971600" y="3003798"/>
            <a:ext cx="3960440" cy="51935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Calibri" panose="020F0502020204030204" pitchFamily="34" charset="0"/>
              </a:rPr>
              <a:t>5 рабочих дней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504" y="627534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Предоставление сведений из реестра зарегистрированных СМИ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44930091"/>
              </p:ext>
            </p:extLst>
          </p:nvPr>
        </p:nvGraphicFramePr>
        <p:xfrm>
          <a:off x="5734702" y="1038218"/>
          <a:ext cx="2874963" cy="4064000"/>
        </p:xfrm>
        <a:graphic>
          <a:graphicData uri="http://schemas.openxmlformats.org/presentationml/2006/ole">
            <p:oleObj spid="_x0000_s301059" name="Acrobat Document" r:id="rId5" imgW="7563600" imgH="10673280" progId="AcroExch.Document.DC">
              <p:embed/>
            </p:oleObj>
          </a:graphicData>
        </a:graphic>
      </p:graphicFrame>
      <p:sp>
        <p:nvSpPr>
          <p:cNvPr id="20" name="Содержимое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" name="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720003" y="4784991"/>
            <a:ext cx="369469" cy="3694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69878" cy="514350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4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167442" y="646355"/>
            <a:ext cx="85810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393558"/>
            <a:ext cx="8857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34702" y="1606365"/>
            <a:ext cx="33547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9399" y="2866423"/>
            <a:ext cx="3194912" cy="30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 bwMode="auto">
          <a:xfrm>
            <a:off x="179512" y="555526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8" name="Пятиугольник 17"/>
          <p:cNvSpPr/>
          <p:nvPr/>
        </p:nvSpPr>
        <p:spPr bwMode="auto">
          <a:xfrm>
            <a:off x="611560" y="555526"/>
            <a:ext cx="3456384" cy="307777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регистрация</a:t>
            </a:r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 bwMode="auto">
          <a:xfrm>
            <a:off x="179512" y="1851670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" name="Пятиугольник 19"/>
          <p:cNvSpPr/>
          <p:nvPr/>
        </p:nvSpPr>
        <p:spPr bwMode="auto">
          <a:xfrm>
            <a:off x="611560" y="1059582"/>
            <a:ext cx="3528392" cy="523220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внесение изменений в запись о регистрации СМИ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 bwMode="auto">
          <a:xfrm>
            <a:off x="179512" y="1131590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" name="Пятиугольник 25"/>
          <p:cNvSpPr/>
          <p:nvPr/>
        </p:nvSpPr>
        <p:spPr bwMode="auto">
          <a:xfrm>
            <a:off x="611560" y="1707654"/>
            <a:ext cx="3528392" cy="738664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возврат заявления о регистрации СМИ (о внесении изменений в запись о регистрации СМИ)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 bwMode="auto">
          <a:xfrm>
            <a:off x="4211960" y="2859782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 bwMode="auto">
          <a:xfrm>
            <a:off x="179512" y="2859782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 bwMode="auto">
          <a:xfrm>
            <a:off x="4211960" y="843558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 bwMode="auto">
          <a:xfrm>
            <a:off x="4211960" y="1995686"/>
            <a:ext cx="288032" cy="369332"/>
          </a:xfrm>
          <a:prstGeom prst="actionButtonForwardNext">
            <a:avLst/>
          </a:prstGeom>
          <a:noFill/>
          <a:ln w="254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7" name="Пятиугольник 36"/>
          <p:cNvSpPr/>
          <p:nvPr/>
        </p:nvSpPr>
        <p:spPr bwMode="auto">
          <a:xfrm>
            <a:off x="4644008" y="483518"/>
            <a:ext cx="4499992" cy="1169551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внесение уведомлений в реестр зарегистрированных СМИ в связи с изменением места нахождения учредителя и (или) редакции, периодичности выпуска и максимального объема СМИ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40" name="Пятиугольник 39"/>
          <p:cNvSpPr/>
          <p:nvPr/>
        </p:nvSpPr>
        <p:spPr bwMode="auto">
          <a:xfrm>
            <a:off x="4644008" y="1721156"/>
            <a:ext cx="4499992" cy="954107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внесение в реестр зарегистрированных СМИ записи о приостановлении, возобновлении, прекращении деятельности СМИ</a:t>
            </a:r>
          </a:p>
          <a:p>
            <a:pPr algn="just" eaLnBrk="1"/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42" name="Пятиугольник 41"/>
          <p:cNvSpPr/>
          <p:nvPr/>
        </p:nvSpPr>
        <p:spPr bwMode="auto">
          <a:xfrm>
            <a:off x="4644008" y="2715766"/>
            <a:ext cx="4499992" cy="738664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отказ в регистрации СМИ (внесении изменений в запись о регистрации</a:t>
            </a:r>
            <a:b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43" name="Пятиугольник 42"/>
          <p:cNvSpPr/>
          <p:nvPr/>
        </p:nvSpPr>
        <p:spPr bwMode="auto">
          <a:xfrm>
            <a:off x="539552" y="2814196"/>
            <a:ext cx="3600400" cy="523220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предоставление выписки из реестра зарегистрированных СМИ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  <a:sym typeface="Calibri" panose="020F0502020204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11560" y="1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Результатами предоставления государственной услуги являются: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23528" y="3795886"/>
            <a:ext cx="8712968" cy="738664"/>
          </a:xfrm>
          <a:prstGeom prst="rect">
            <a:avLst/>
          </a:prstGeom>
          <a:ln w="19050">
            <a:solidFill>
              <a:srgbClr val="F2121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 предоставления государственной услуги по выбору заявителя может быть представлен в форме документа на бумажном носителе, а также в форме электронного документа, подписанного уполномоченным должностным лицом с использованием усиленной квалифицированной электронной подписи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" name="4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686800" y="4693806"/>
            <a:ext cx="364399" cy="3643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30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38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520" y="0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10277" name="Picture 5" descr="C:\Users\G.Gulnara\Desktop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707654"/>
            <a:ext cx="2160241" cy="3274467"/>
          </a:xfrm>
          <a:prstGeom prst="rect">
            <a:avLst/>
          </a:prstGeom>
          <a:noFill/>
        </p:spPr>
      </p:pic>
      <p:pic>
        <p:nvPicPr>
          <p:cNvPr id="52" name="Picture 3" descr="C:\Users\G.Gulnara\Desktop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347614"/>
            <a:ext cx="2232247" cy="3246905"/>
          </a:xfrm>
          <a:prstGeom prst="rect">
            <a:avLst/>
          </a:prstGeom>
          <a:noFill/>
        </p:spPr>
      </p:pic>
      <p:pic>
        <p:nvPicPr>
          <p:cNvPr id="310275" name="Picture 3" descr="C:\Users\G.Gulnara\Desktop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1347614"/>
            <a:ext cx="2232247" cy="3246905"/>
          </a:xfrm>
          <a:prstGeom prst="rect">
            <a:avLst/>
          </a:prstGeom>
          <a:noFill/>
        </p:spPr>
      </p:pic>
      <p:pic>
        <p:nvPicPr>
          <p:cNvPr id="310274" name="Picture 2" descr="C:\Users\G.Gulnara\Desktop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131590"/>
            <a:ext cx="2304256" cy="295232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73778" y="1306790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3778" y="1584464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3778" y="1892110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1419622"/>
            <a:ext cx="34563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2787774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114318" y="2164573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94660" y="1838292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94972" y="2083500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988476" y="1568855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077306" y="1890406"/>
            <a:ext cx="27096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125999" y="1615455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491880" y="4083918"/>
            <a:ext cx="50405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3925" y="3803524"/>
            <a:ext cx="26303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107504" y="735546"/>
            <a:ext cx="2051720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Направление деятельности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2339752" y="792747"/>
            <a:ext cx="2376264" cy="46166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Регистрация средств массовой информации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1520" y="123478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Алгоритм действий на сайте Управления Роскомнадзора по Республике Татарстан (Татарстан)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6876256" y="1131590"/>
            <a:ext cx="2160240" cy="46166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и образцы заполнения документов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 bwMode="auto">
          <a:xfrm>
            <a:off x="0" y="1923678"/>
            <a:ext cx="576064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49" name="Прямая соединительная линия 48"/>
          <p:cNvCxnSpPr/>
          <p:nvPr/>
        </p:nvCxnSpPr>
        <p:spPr bwMode="auto">
          <a:xfrm>
            <a:off x="2339752" y="2859782"/>
            <a:ext cx="72008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67" name="Прямая соединительная линия 66"/>
          <p:cNvCxnSpPr/>
          <p:nvPr/>
        </p:nvCxnSpPr>
        <p:spPr bwMode="auto">
          <a:xfrm>
            <a:off x="6228184" y="4011910"/>
            <a:ext cx="50405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21212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69" name="Прямая соединительная линия 68"/>
          <p:cNvCxnSpPr/>
          <p:nvPr/>
        </p:nvCxnSpPr>
        <p:spPr bwMode="auto">
          <a:xfrm>
            <a:off x="3563888" y="2715766"/>
            <a:ext cx="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73" name="Прямая соединительная линия 72"/>
          <p:cNvCxnSpPr/>
          <p:nvPr/>
        </p:nvCxnSpPr>
        <p:spPr bwMode="auto">
          <a:xfrm>
            <a:off x="6876256" y="3651870"/>
            <a:ext cx="1152128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74" name="Прямоугольник 73"/>
          <p:cNvSpPr/>
          <p:nvPr/>
        </p:nvSpPr>
        <p:spPr bwMode="auto">
          <a:xfrm>
            <a:off x="4788024" y="915566"/>
            <a:ext cx="2160240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Заявление на регистрацию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24034">
            <a:off x="1235709" y="1564356"/>
            <a:ext cx="1748794" cy="41245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00192" y="2211710"/>
            <a:ext cx="1707028" cy="128027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55976" y="2139702"/>
            <a:ext cx="1707028" cy="1280271"/>
          </a:xfrm>
          <a:prstGeom prst="rect">
            <a:avLst/>
          </a:prstGeom>
        </p:spPr>
      </p:pic>
      <p:sp>
        <p:nvSpPr>
          <p:cNvPr id="35" name="Содержимое 3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" name="4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802758" y="4891594"/>
            <a:ext cx="349968" cy="3499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2674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52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Ст.19.1 закона о </a:t>
            </a:r>
            <a:r>
              <a:rPr lang="ru-RU" dirty="0" err="1" smtClean="0"/>
              <a:t>сми</a:t>
            </a:r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chemeClr val="accent1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87624" y="68263"/>
            <a:ext cx="70161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19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РФ от 27.12.1991 N 2124-1 </a:t>
            </a:r>
            <a:endParaRPr lang="ru-RU" sz="2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средствах массовой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информации»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699542"/>
            <a:ext cx="32403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форме уведомления о соблюдении статьи 19.1 Закона о «СМИ» прилагается: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3778" y="1306790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3778" y="1584464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3778" y="1892110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1419622"/>
            <a:ext cx="34563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список участников юридического лица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1923678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копии паспортов всех физических лиц – участников и должностных лиц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2787774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3147814"/>
            <a:ext cx="352839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выписка из торгового реестра страны регистрации или иной эквивалентный документ в соответствии с законодательством страны регистрации учредителя (участника) юридического лица (для участника заявителя – иностранной организации)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11033" y="865767"/>
            <a:ext cx="22083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14318" y="2164573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94660" y="1838292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94972" y="2083500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102259" y="824433"/>
            <a:ext cx="2504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88476" y="1568855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077306" y="1890406"/>
            <a:ext cx="27096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125999" y="1615455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491880" y="4083918"/>
            <a:ext cx="50405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3925" y="3803524"/>
            <a:ext cx="26303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9512" y="2643758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случае наличия в структуре 19.1 иностранного влияния прилагается: 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40" name="Picture 4" descr="C:\Users\admin1\Pictures\Screenshots\Снимок экрана (2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843558"/>
            <a:ext cx="5112568" cy="3528392"/>
          </a:xfrm>
          <a:prstGeom prst="rect">
            <a:avLst/>
          </a:prstGeom>
          <a:noFill/>
        </p:spPr>
      </p:pic>
      <p:pic>
        <p:nvPicPr>
          <p:cNvPr id="27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5236" y="43"/>
            <a:ext cx="9169878" cy="5143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1" name="Прямоугольник 30"/>
          <p:cNvSpPr/>
          <p:nvPr/>
        </p:nvSpPr>
        <p:spPr bwMode="auto">
          <a:xfrm>
            <a:off x="0" y="627534"/>
            <a:ext cx="1907704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Массовые коммуникации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123478"/>
            <a:ext cx="8964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Алгоритм действий на сайте Роскомнадзора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210946" name="Picture 2" descr="D:\Зубарева\Файлы для презентации\Скриншот ЦА\Снимок экрана из 2020-01-15 13-47-40 (2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15566"/>
            <a:ext cx="1872208" cy="3110513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</p:pic>
      <p:pic>
        <p:nvPicPr>
          <p:cNvPr id="210947" name="Picture 3" descr="D:\Зубарева\Файлы для презентации\Скриншот ЦА\Снимок экрана из 2020-01-15 14-02-24 (2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1419622"/>
            <a:ext cx="1852821" cy="309634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10948" name="Picture 4" descr="D:\Зубарева\Файлы для презентации\Скриншот ЦА\Снимок экрана из 2020-01-15 13-47-40 (2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1707654"/>
            <a:ext cx="2016224" cy="316835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cxnSp>
        <p:nvCxnSpPr>
          <p:cNvPr id="52" name="Прямая соединительная линия 51"/>
          <p:cNvCxnSpPr/>
          <p:nvPr/>
        </p:nvCxnSpPr>
        <p:spPr bwMode="auto">
          <a:xfrm>
            <a:off x="323528" y="1419622"/>
            <a:ext cx="432048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4" name="Прямая соединительная линия 53"/>
          <p:cNvCxnSpPr/>
          <p:nvPr/>
        </p:nvCxnSpPr>
        <p:spPr bwMode="auto">
          <a:xfrm>
            <a:off x="1475656" y="1995686"/>
            <a:ext cx="36004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55" name="Прямоугольник 54"/>
          <p:cNvSpPr/>
          <p:nvPr/>
        </p:nvSpPr>
        <p:spPr bwMode="auto">
          <a:xfrm>
            <a:off x="1187624" y="1131590"/>
            <a:ext cx="1907704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Регистрация СМИ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2555776" y="1419622"/>
            <a:ext cx="2016224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Содержание раздела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7090" name="Picture 2" descr="D:\Зубарева\Файлы для презентации\Скриншот ЦА\Снимок экрана из 2020-01-15 13-48-04 (2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1923678"/>
            <a:ext cx="2160240" cy="311310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57" name="Прямоугольник 56"/>
          <p:cNvSpPr/>
          <p:nvPr/>
        </p:nvSpPr>
        <p:spPr bwMode="auto">
          <a:xfrm>
            <a:off x="4427984" y="1635646"/>
            <a:ext cx="2088232" cy="27699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Комплектность документов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 bwMode="auto">
          <a:xfrm>
            <a:off x="3131840" y="2715766"/>
            <a:ext cx="36004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61" name="Прямая соединительная линия 60"/>
          <p:cNvCxnSpPr/>
          <p:nvPr/>
        </p:nvCxnSpPr>
        <p:spPr bwMode="auto">
          <a:xfrm>
            <a:off x="5004048" y="3723878"/>
            <a:ext cx="504056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217091" name="Picture 3" descr="D:\Зубарева\Файлы для презентации\Скриншот ЦА\Снимок экрана из 2020-01-15 13-48-59 (2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6216" y="2139702"/>
            <a:ext cx="2376264" cy="2881638"/>
          </a:xfrm>
          <a:prstGeom prst="rect">
            <a:avLst/>
          </a:prstGeom>
          <a:noFill/>
          <a:ln>
            <a:solidFill>
              <a:srgbClr val="0099FF"/>
            </a:solidFill>
          </a:ln>
        </p:spPr>
      </p:pic>
      <p:sp>
        <p:nvSpPr>
          <p:cNvPr id="63" name="Прямоугольник 62"/>
          <p:cNvSpPr/>
          <p:nvPr/>
        </p:nvSpPr>
        <p:spPr bwMode="auto">
          <a:xfrm>
            <a:off x="6516216" y="1707654"/>
            <a:ext cx="2376264" cy="46166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и образцы заполнения документов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 bwMode="auto">
          <a:xfrm>
            <a:off x="6516216" y="3095551"/>
            <a:ext cx="1008112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63167" y="1150063"/>
            <a:ext cx="1058669" cy="79400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17544" y="1706963"/>
            <a:ext cx="1054699" cy="79254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073978" y="2083457"/>
            <a:ext cx="1054699" cy="79254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24128" y="2515759"/>
            <a:ext cx="1054699" cy="792549"/>
          </a:xfrm>
          <a:prstGeom prst="rect">
            <a:avLst/>
          </a:prstGeom>
        </p:spPr>
      </p:pic>
      <p:sp>
        <p:nvSpPr>
          <p:cNvPr id="48" name="Содержимое 4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" name="4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8730204" y="4803998"/>
            <a:ext cx="370442" cy="3704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2674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32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/>
          </p:cNvSpPr>
          <p:nvPr/>
        </p:nvSpPr>
        <p:spPr bwMode="auto">
          <a:xfrm>
            <a:off x="955675" y="3063875"/>
            <a:ext cx="7231063" cy="40011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  <a:effectLst/>
        </p:spPr>
        <p:txBody>
          <a:bodyPr lIns="45720" rIns="45720">
            <a:spAutoFit/>
          </a:bodyPr>
          <a:lstStyle/>
          <a:p>
            <a:pPr algn="ctr" eaLnBrk="1"/>
            <a:r>
              <a:rPr lang="ru-RU" altLang="ru-RU" sz="2000" b="1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  <a:sym typeface="Arial Narrow" pitchFamily="34" charset="0"/>
              </a:rPr>
              <a:t>СПАСИБО ЗА ВНИМАНИЕ</a:t>
            </a:r>
            <a:r>
              <a:rPr lang="ru-RU" altLang="ru-RU" sz="2000" b="1" dirty="0">
                <a:solidFill>
                  <a:srgbClr val="17375E"/>
                </a:solidFill>
                <a:latin typeface="Arial Narrow" pitchFamily="34" charset="0"/>
                <a:sym typeface="Arial Narrow" pitchFamily="34" charset="0"/>
              </a:rPr>
              <a:t>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206" y="2020765"/>
            <a:ext cx="6001588" cy="1752845"/>
          </a:xfr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10589" y="149956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Документы принимаются: по почте и в приемные дни на бумажном носителе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7047" y="3479288"/>
            <a:ext cx="41504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1971" name="Picture 3" descr="C:\Users\G.Gulnara\Desktop\Untitl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555526"/>
            <a:ext cx="6226302" cy="4032448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4644008" y="4011910"/>
            <a:ext cx="2016224" cy="0"/>
          </a:xfrm>
          <a:prstGeom prst="line">
            <a:avLst/>
          </a:prstGeom>
          <a:ln>
            <a:solidFill>
              <a:srgbClr val="F21212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3" name="5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47237" y="4641192"/>
            <a:ext cx="320592" cy="3205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7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23528" y="30802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Документы принимаются: через портал государственных услуг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984" y="1461765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704" y="2278959"/>
            <a:ext cx="4279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7047" y="3479288"/>
            <a:ext cx="41504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555526"/>
            <a:ext cx="381642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Управление Роскомнадзора по Республике Татарстан (Татарстан) предлагает воспользоваться электронными сервисами Единого портала государственных и муниципальных услуг для получения таких наиболее востребованных электронных услуг, как: регистрация средства массовой информации, внесение изменений в запись о регистрации СМИ, прекращение деятельности СМИ по решению учредителя (соучредителей)  СМИ, уведомление об изменении</a:t>
            </a:r>
          </a:p>
          <a:p>
            <a:pPr algn="just"/>
            <a:endParaRPr lang="ru-RU" sz="1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42" name="Picture 2" descr="C:\Users\admin1\Pictures\Screenshots\Снимок экрана (26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538341"/>
            <a:ext cx="3672408" cy="4548838"/>
          </a:xfrm>
          <a:prstGeom prst="rect">
            <a:avLst/>
          </a:prstGeom>
          <a:noFill/>
        </p:spPr>
      </p:pic>
      <p:pic>
        <p:nvPicPr>
          <p:cNvPr id="13" name="Picture 3" descr="C:\Users\admin1\Pictures\Screenshots\Снимок экрана (11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699542"/>
            <a:ext cx="360040" cy="1245250"/>
          </a:xfrm>
          <a:prstGeom prst="rect">
            <a:avLst/>
          </a:prstGeom>
          <a:noFill/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611560" y="1851670"/>
            <a:ext cx="367240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11560" y="2067694"/>
            <a:ext cx="2160240" cy="0"/>
          </a:xfrm>
          <a:prstGeom prst="line">
            <a:avLst/>
          </a:prstGeom>
          <a:ln w="19050">
            <a:solidFill>
              <a:srgbClr val="F212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одержимое 1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820472" y="4765998"/>
            <a:ext cx="321181" cy="3211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495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3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70C0"/>
            </a:solidFill>
            <a:miter lim="400000"/>
            <a:headEnd/>
            <a:tailEnd/>
          </a:ln>
          <a:effectLst/>
        </p:spPr>
      </p:pic>
      <p:sp>
        <p:nvSpPr>
          <p:cNvPr id="28" name="Прямоугольник 27"/>
          <p:cNvSpPr/>
          <p:nvPr/>
        </p:nvSpPr>
        <p:spPr>
          <a:xfrm>
            <a:off x="395536" y="771551"/>
            <a:ext cx="3816424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5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5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Учредителем (соучредителем) средства массовой информации может быть гражданин, объединение граждан, организация, государственный орган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07504" y="195486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7 Закона РФ от 27.12.1991 N 2124-1 «О средствах массовой информации»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Учредитель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076056" y="1059582"/>
            <a:ext cx="3600400" cy="149271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Учредителем (соучредителем) печатного средства массовой информации и сетевого издания в соответствии с Федеральным законом от 06.10.2003 № 131-ФЗ  «Об общих принципах  организации местного самоуправления в Российской Федерации» может быть орган местного самоуправления</a:t>
            </a:r>
            <a:endParaRPr lang="ru-RU" sz="1300" dirty="0" smtClean="0">
              <a:solidFill>
                <a:srgbClr val="0070C0"/>
              </a:solidFill>
              <a:hlinkClick r:id="rId4"/>
            </a:endParaRPr>
          </a:p>
        </p:txBody>
      </p:sp>
      <p:pic>
        <p:nvPicPr>
          <p:cNvPr id="162817" name="Picture 1" descr="C:\Users\admin1\Pictures\Screenshots\Снимок экрана (30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3147814"/>
            <a:ext cx="2232248" cy="158417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162818" name="Picture 2" descr="C:\Users\admin1\Pictures\Screenshots\Снимок экрана (32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3147814"/>
            <a:ext cx="2160240" cy="154935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2" name="Овальная выноска 11"/>
          <p:cNvSpPr/>
          <p:nvPr/>
        </p:nvSpPr>
        <p:spPr>
          <a:xfrm>
            <a:off x="107504" y="627534"/>
            <a:ext cx="4283968" cy="2520280"/>
          </a:xfrm>
          <a:prstGeom prst="wedgeEllipseCallout">
            <a:avLst>
              <a:gd name="adj1" fmla="val -18066"/>
              <a:gd name="adj2" fmla="val 29784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ьная выноска 17"/>
          <p:cNvSpPr/>
          <p:nvPr/>
        </p:nvSpPr>
        <p:spPr>
          <a:xfrm>
            <a:off x="4860032" y="555526"/>
            <a:ext cx="4104456" cy="2592288"/>
          </a:xfrm>
          <a:prstGeom prst="wedgeEllipseCallout">
            <a:avLst>
              <a:gd name="adj1" fmla="val -14052"/>
              <a:gd name="adj2" fmla="val 4856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624192" y="4697166"/>
            <a:ext cx="340296" cy="3402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246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1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2060"/>
            </a:solidFill>
            <a:miter lim="4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11560" y="1131590"/>
            <a:ext cx="6048672" cy="307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отбывающий наказание в местах лишения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свободы 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2427734"/>
            <a:ext cx="8136904" cy="7386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Гражданин,</a:t>
            </a:r>
            <a:r>
              <a:rPr lang="en-US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имеющий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судимость за совершение преступлений с использованием средств массовой информации или информационно-телекоммуникационных сетей, в том числе сети "Интернет", или за совершение преступлений, связанных с осуществлением экстремистской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699542"/>
            <a:ext cx="4896544" cy="307777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признанный судом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недееспособным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1560" y="1563638"/>
            <a:ext cx="6480720" cy="307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 достигший восемнадцатилетнего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123478"/>
            <a:ext cx="68407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являться </a:t>
            </a:r>
            <a:r>
              <a:rPr lang="ru-RU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учредителем и главным редактором СМИ:</a:t>
            </a:r>
            <a:endParaRPr lang="ru-RU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0" y="1995686"/>
            <a:ext cx="7920880" cy="307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граждан, предприятие, организация, деятельность которых запрещена по закону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699542"/>
            <a:ext cx="307276" cy="3744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1563638"/>
            <a:ext cx="304826" cy="3718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1995686"/>
            <a:ext cx="304826" cy="37188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1131590"/>
            <a:ext cx="304826" cy="37188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2427734"/>
            <a:ext cx="304826" cy="3718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3291830"/>
            <a:ext cx="304826" cy="37188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11560" y="3291830"/>
            <a:ext cx="8136904" cy="307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  <a:r>
              <a:rPr lang="en-US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другого государства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1560" y="3723878"/>
            <a:ext cx="8136904" cy="307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Лицо без гражданства, не проживающее постоянно в Российской Федерации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3723878"/>
            <a:ext cx="304826" cy="371888"/>
          </a:xfrm>
          <a:prstGeom prst="rect">
            <a:avLst/>
          </a:prstGeom>
        </p:spPr>
      </p:pic>
      <p:sp>
        <p:nvSpPr>
          <p:cNvPr id="23" name="Содержимое 2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" name="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604448" y="4651024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246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5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78" y="0"/>
            <a:ext cx="9169878" cy="5143500"/>
          </a:xfrm>
          <a:prstGeom prst="rect">
            <a:avLst/>
          </a:prstGeom>
          <a:noFill/>
          <a:ln w="12700">
            <a:solidFill>
              <a:srgbClr val="00B0F0"/>
            </a:solidFill>
            <a:miter lim="4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899592" y="30802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Круг заявителей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C:\Users\A17\Desktop\v7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195486"/>
            <a:ext cx="1080120" cy="1872208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4" name="Прямоугольник 23"/>
          <p:cNvSpPr/>
          <p:nvPr/>
        </p:nvSpPr>
        <p:spPr>
          <a:xfrm>
            <a:off x="2051720" y="1336779"/>
            <a:ext cx="6336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 имени учредителей(соучредителей) вправе выступать представитель, действующий от имени учредителя (соучредителя) в силу закона или полномочия, основанного на доверенности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8114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94520" y="642087"/>
            <a:ext cx="360040" cy="450049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051720" y="555526"/>
            <a:ext cx="64087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Заявителями при предоставлении государственной услуги являются граждане, объединения граждан, организации, государственные органы, являющиеся учредителями (соучредителями) СМИ, и их представителями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1419622"/>
            <a:ext cx="360040" cy="450049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051720" y="2128867"/>
            <a:ext cx="6264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Обратиться с заявлением о внесении изменений в запись о регистрации СМИ в соответствии с Законом Российской Федерации от 27 декабря 1991 года № 2124-</a:t>
            </a:r>
            <a:r>
              <a:rPr lang="en-U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«О средствах массовой информации» в случае смены учредителя может только лицо, к которому перешли (были переданы) права и обязанности учредителя</a:t>
            </a:r>
          </a:p>
          <a:p>
            <a:pPr algn="just"/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2427734"/>
            <a:ext cx="360040" cy="450049"/>
          </a:xfrm>
          <a:prstGeom prst="rect">
            <a:avLst/>
          </a:prstGeom>
          <a:noFill/>
        </p:spPr>
      </p:pic>
      <p:pic>
        <p:nvPicPr>
          <p:cNvPr id="19" name="Picture 2" descr="C:\Users\admin1\Pictures\Screenshots\Снимок экрана (5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3363838"/>
            <a:ext cx="360040" cy="450049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051720" y="3298418"/>
            <a:ext cx="61206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Обратиться с заявлением о внесении изменений в запись о регистрации СМИ по причинам, не связанным со сменой учредителя, может только учредитель (соучредители) СМИ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" name="9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748464" y="473199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246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2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20" tIns="45720" rIns="4572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  <a:sym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20" tIns="45720" rIns="4572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  <a:sym typeface="Calibri" panose="020F0502020204030204" pitchFamily="34" charset="0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15411</TotalTime>
  <Words>2843</Words>
  <Application>Microsoft Office PowerPoint</Application>
  <PresentationFormat>Экран (16:9)</PresentationFormat>
  <Paragraphs>377</Paragraphs>
  <Slides>45</Slides>
  <Notes>0</Notes>
  <HiddenSlides>0</HiddenSlides>
  <MMClips>43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45</vt:i4>
      </vt:variant>
    </vt:vector>
  </HeadingPairs>
  <TitlesOfParts>
    <vt:vector size="49" baseType="lpstr">
      <vt:lpstr>Тема Office</vt:lpstr>
      <vt:lpstr>1_Тема Office</vt:lpstr>
      <vt:lpstr>Document</vt:lpstr>
      <vt:lpstr>Acrobat 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Ст.19.1 закона о сми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Ст.19.1 закона о сми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Belov</dc:creator>
  <cp:lastModifiedBy>Колесар Иван</cp:lastModifiedBy>
  <cp:revision>2213</cp:revision>
  <cp:lastPrinted>2018-02-09T09:28:01Z</cp:lastPrinted>
  <dcterms:modified xsi:type="dcterms:W3CDTF">2020-02-18T11:59:15Z</dcterms:modified>
</cp:coreProperties>
</file>